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</p:sldMasterIdLst>
  <p:notesMasterIdLst>
    <p:notesMasterId r:id="rId12"/>
  </p:notesMasterIdLst>
  <p:sldIdLst>
    <p:sldId id="269" r:id="rId2"/>
    <p:sldId id="268" r:id="rId3"/>
    <p:sldId id="258" r:id="rId4"/>
    <p:sldId id="265" r:id="rId5"/>
    <p:sldId id="264" r:id="rId6"/>
    <p:sldId id="262" r:id="rId7"/>
    <p:sldId id="260" r:id="rId8"/>
    <p:sldId id="271" r:id="rId9"/>
    <p:sldId id="272" r:id="rId10"/>
    <p:sldId id="270" r:id="rId11"/>
  </p:sldIdLst>
  <p:sldSz cx="9144000" cy="5715000" type="screen16x1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E6F8"/>
    <a:srgbClr val="08CADE"/>
    <a:srgbClr val="03BEE3"/>
    <a:srgbClr val="03C0ED"/>
    <a:srgbClr val="034EE3"/>
    <a:srgbClr val="93F977"/>
    <a:srgbClr val="32C709"/>
    <a:srgbClr val="FBBCB7"/>
    <a:srgbClr val="FFFF99"/>
    <a:srgbClr val="99C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4380"/>
    <p:restoredTop sz="99548" autoAdjust="0"/>
  </p:normalViewPr>
  <p:slideViewPr>
    <p:cSldViewPr>
      <p:cViewPr>
        <p:scale>
          <a:sx n="96" d="100"/>
          <a:sy n="96" d="100"/>
        </p:scale>
        <p:origin x="-2838" y="-84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F0ADD97-9AB1-4E85-83B6-95304FD5CF1C}" type="datetimeFigureOut">
              <a:rPr lang="he-IL" smtClean="0"/>
              <a:t>כ"ט/טבת/תשע"ח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6AF799B-347B-44B3-BE5B-040D99B32D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249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3440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6581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3440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330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330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33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330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330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6581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799B-347B-44B3-BE5B-040D99B32DC9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658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2898-EC0D-4DBD-A938-AA9D07E63407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17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66FA-B7D4-42AC-8086-DAA7CE2B6935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616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9B6A-A9F7-4AA7-8F70-FAB596989829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881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AFA6-572B-42FD-9EBF-55F743635646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121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9D96-F742-469C-AA3A-FC1DDF3A5C4D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024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E87-82EC-4497-91BC-662AAD62363B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090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8241-8627-4F6C-8AAD-F29985B44EDC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28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3DCD-D90C-40CB-BC34-731521235BD2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342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EFF1-A6F4-426D-A552-E482249BF0BF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792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2"/>
            <a:ext cx="3008313" cy="968376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4D85-5409-49D1-9918-EA1732498A7B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503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01E3-7CCD-45B2-9D82-47397AA10836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934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D3E08-0CBC-4C80-9151-61CECF45B729}" type="datetime8">
              <a:rPr lang="he-IL" smtClean="0"/>
              <a:t>16 ינואר 18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42513-6E40-45DB-8E0D-04EBC1D950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387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12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openxmlformats.org/officeDocument/2006/relationships/image" Target="../media/image20.e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image" Target="../media/image18.png"/><Relationship Id="rId10" Type="http://schemas.microsoft.com/office/2007/relationships/hdphoto" Target="../media/hdphoto1.wdp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12" Type="http://schemas.microsoft.com/office/2007/relationships/hdphoto" Target="../media/hdphoto1.wdp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22.png"/><Relationship Id="rId15" Type="http://schemas.openxmlformats.org/officeDocument/2006/relationships/image" Target="../media/image17.png"/><Relationship Id="rId10" Type="http://schemas.openxmlformats.org/officeDocument/2006/relationships/image" Target="../media/image7.png"/><Relationship Id="rId4" Type="http://schemas.openxmlformats.org/officeDocument/2006/relationships/image" Target="../media/image15.png"/><Relationship Id="rId9" Type="http://schemas.openxmlformats.org/officeDocument/2006/relationships/image" Target="../media/image1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1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2484" y="121196"/>
            <a:ext cx="8930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Innovation in CATV powering design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339" y="913284"/>
            <a:ext cx="7991475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endParaRPr lang="en-US" sz="4000" dirty="0"/>
          </a:p>
          <a:p>
            <a:pPr algn="l"/>
            <a:r>
              <a:rPr lang="en-US" sz="4000" dirty="0" smtClean="0"/>
              <a:t> 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44872" y="1273324"/>
            <a:ext cx="7991475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In the early stages of the CATV industry trunk &amp; drop coaxial cables &amp; power amplifiers were used to reach the end user. 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Due to a high demand on network usage  the fiber optic applications are extended closest to the customers’ premises leaving most of the existing coaxial cables unused.  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err="1" smtClean="0"/>
              <a:t>Safecom</a:t>
            </a:r>
            <a:r>
              <a:rPr lang="en-US" dirty="0" smtClean="0"/>
              <a:t> is now offering advance technology to reuse those existing coaxial cables as a power &amp; two way backup platform  to all optical nodes at FTTN, FTTC , FTTB &amp; FFTH networks.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This new system offers the most reliable powering solution while saving enormous </a:t>
            </a:r>
            <a:r>
              <a:rPr lang="en-US" dirty="0"/>
              <a:t>Capital &amp; Operational </a:t>
            </a:r>
            <a:r>
              <a:rPr lang="en-US" dirty="0" smtClean="0"/>
              <a:t>costs for individual powering feeds &amp; maintenance costs for batteries .  </a:t>
            </a:r>
          </a:p>
        </p:txBody>
      </p:sp>
    </p:spTree>
    <p:extLst>
      <p:ext uri="{BB962C8B-B14F-4D97-AF65-F5344CB8AC3E}">
        <p14:creationId xmlns:p14="http://schemas.microsoft.com/office/powerpoint/2010/main" val="27815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10</a:t>
            </a:fld>
            <a:endParaRPr lang="he-IL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43607" y="958072"/>
            <a:ext cx="6688051" cy="3771636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1200" dirty="0" smtClean="0">
                <a:latin typeface="Century Gothic" pitchFamily="34" charset="0"/>
              </a:rPr>
              <a:t>SAFECOM offers </a:t>
            </a:r>
            <a:r>
              <a:rPr lang="en-US" sz="1200" dirty="0">
                <a:latin typeface="Century Gothic" pitchFamily="34" charset="0"/>
              </a:rPr>
              <a:t>CATV </a:t>
            </a:r>
            <a:r>
              <a:rPr lang="en-US" sz="1200" dirty="0" smtClean="0">
                <a:latin typeface="Century Gothic" pitchFamily="34" charset="0"/>
              </a:rPr>
              <a:t>operators a simple to way install the most reliable powering platforms for optical nodes while saving both Capital &amp; Operating expenses. </a:t>
            </a:r>
          </a:p>
          <a:p>
            <a:pPr marL="0" indent="0" algn="l" rtl="0">
              <a:buNone/>
            </a:pPr>
            <a:endParaRPr lang="en-US" sz="1200" dirty="0" smtClean="0">
              <a:latin typeface="Century Gothic" pitchFamily="34" charset="0"/>
            </a:endParaRPr>
          </a:p>
          <a:p>
            <a:pPr marL="0" indent="0" algn="l" rtl="0">
              <a:buNone/>
            </a:pPr>
            <a:endParaRPr lang="en-US" sz="1600" dirty="0">
              <a:latin typeface="Century Gothic" pitchFamily="34" charset="0"/>
            </a:endParaRPr>
          </a:p>
          <a:p>
            <a:pPr marL="0" indent="0" algn="l" rtl="0">
              <a:buNone/>
            </a:pPr>
            <a:endParaRPr lang="en-US" sz="1600" dirty="0" smtClean="0">
              <a:latin typeface="Century Gothic" pitchFamily="34" charset="0"/>
            </a:endParaRPr>
          </a:p>
          <a:p>
            <a:pPr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ü"/>
            </a:pPr>
            <a:endParaRPr lang="en-US" dirty="0" smtClean="0"/>
          </a:p>
          <a:p>
            <a:pPr algn="l" rtl="0"/>
            <a:endParaRPr lang="he-IL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67723"/>
              </p:ext>
            </p:extLst>
          </p:nvPr>
        </p:nvGraphicFramePr>
        <p:xfrm>
          <a:off x="1134214" y="1662822"/>
          <a:ext cx="6571857" cy="367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44891"/>
                <a:gridCol w="2126966"/>
              </a:tblGrid>
              <a:tr h="5281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 pitchFamily="34" charset="0"/>
                        </a:rPr>
                        <a:t>Advantages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endParaRPr lang="he-IL" sz="1100" dirty="0"/>
                    </a:p>
                  </a:txBody>
                  <a:tcPr marT="0" marB="0" anchor="ctr"/>
                </a:tc>
              </a:tr>
              <a:tr h="37762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Saving</a:t>
                      </a:r>
                      <a:r>
                        <a:rPr lang="en-US" sz="900" baseline="0" dirty="0" smtClean="0">
                          <a:latin typeface="Century Gothic" pitchFamily="34" charset="0"/>
                        </a:rPr>
                        <a:t> the needs for individual powering &amp; backup to each optical nodes using remote powering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baseline="0" dirty="0" smtClean="0">
                          <a:latin typeface="Century Gothic" pitchFamily="34" charset="0"/>
                        </a:rPr>
                        <a:t>Without batteries </a:t>
                      </a:r>
                      <a:endParaRPr lang="en-US" sz="900" dirty="0" smtClean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/>
                        <a:t>Saving Capital expenses  </a:t>
                      </a:r>
                      <a:endParaRPr lang="he-IL" sz="900" b="1" dirty="0"/>
                    </a:p>
                  </a:txBody>
                  <a:tcPr anchor="ctr"/>
                </a:tc>
              </a:tr>
              <a:tr h="37762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No maintenance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Unlimited lifetime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Without</a:t>
                      </a:r>
                      <a:r>
                        <a:rPr lang="en-US" sz="900" baseline="0" dirty="0" smtClean="0">
                          <a:latin typeface="Century Gothic" pitchFamily="34" charset="0"/>
                        </a:rPr>
                        <a:t> Batteries </a:t>
                      </a:r>
                      <a:r>
                        <a:rPr lang="en-US" sz="900" dirty="0" smtClean="0">
                          <a:latin typeface="Century Gothic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/>
                        <a:t>Saving operational expenses </a:t>
                      </a:r>
                      <a:endParaRPr lang="he-IL" sz="900" b="1" dirty="0"/>
                    </a:p>
                  </a:txBody>
                  <a:tcPr anchor="ctr"/>
                </a:tc>
              </a:tr>
              <a:tr h="37762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Unlimited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backup time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Online  RF transmission during operation. (INTERNET, VOD, VOIP)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>
                          <a:latin typeface="Century Gothic" pitchFamily="34" charset="0"/>
                        </a:rPr>
                        <a:t>Service &amp; reliability </a:t>
                      </a:r>
                      <a:endParaRPr lang="he-IL" sz="900" dirty="0"/>
                    </a:p>
                  </a:txBody>
                  <a:tcPr anchor="ctr"/>
                </a:tc>
              </a:tr>
              <a:tr h="318196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Water-proof  Enclosure (IPX8)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>
                          <a:latin typeface="Century Gothic" pitchFamily="34" charset="0"/>
                        </a:rPr>
                        <a:t>Weather protected</a:t>
                      </a:r>
                      <a:endParaRPr lang="he-IL" sz="900" dirty="0"/>
                    </a:p>
                  </a:txBody>
                  <a:tcPr anchor="ctr"/>
                </a:tc>
              </a:tr>
              <a:tr h="674326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Electronic fuses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Overload</a:t>
                      </a:r>
                      <a:r>
                        <a:rPr lang="en-US" sz="900" baseline="0" dirty="0" smtClean="0">
                          <a:latin typeface="Century Gothic" pitchFamily="34" charset="0"/>
                        </a:rPr>
                        <a:t> protection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baseline="0" dirty="0" smtClean="0">
                          <a:latin typeface="Century Gothic" pitchFamily="34" charset="0"/>
                        </a:rPr>
                        <a:t>Surge protected 100KA &amp; 140KA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Opposite connection protected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>
                          <a:latin typeface="Century Gothic" pitchFamily="34" charset="0"/>
                        </a:rPr>
                        <a:t>Safety</a:t>
                      </a:r>
                      <a:endParaRPr lang="he-IL" sz="900" dirty="0"/>
                    </a:p>
                  </a:txBody>
                  <a:tcPr anchor="ctr"/>
                </a:tc>
              </a:tr>
              <a:tr h="37762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Zero crossing technology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Two way powering on a single cable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Voltage</a:t>
                      </a:r>
                      <a:r>
                        <a:rPr lang="en-US" sz="900" baseline="0" dirty="0" smtClean="0">
                          <a:latin typeface="Century Gothic" pitchFamily="34" charset="0"/>
                        </a:rPr>
                        <a:t> stabilizing </a:t>
                      </a:r>
                      <a:endParaRPr lang="en-US" sz="900" dirty="0" smtClean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Advanced patented technologies </a:t>
                      </a:r>
                      <a:endParaRPr lang="he-IL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70497">
                <a:tc>
                  <a:txBody>
                    <a:bodyPr/>
                    <a:lstStyle/>
                    <a:p>
                      <a:pPr marL="171450" indent="-171450" algn="l" rtl="0">
                        <a:buFont typeface="Wingdings" panose="05000000000000000000" pitchFamily="2" charset="2"/>
                        <a:buChar char="ü"/>
                      </a:pPr>
                      <a:r>
                        <a:rPr lang="en-US" sz="900" dirty="0" smtClean="0">
                          <a:latin typeface="Century Gothic" pitchFamily="34" charset="0"/>
                        </a:rPr>
                        <a:t>Full DOCSIS® &amp; </a:t>
                      </a:r>
                      <a:r>
                        <a:rPr lang="en-US" sz="900" dirty="0" err="1" smtClean="0">
                          <a:latin typeface="Century Gothic" pitchFamily="34" charset="0"/>
                        </a:rPr>
                        <a:t>EuroDOCSIS</a:t>
                      </a:r>
                      <a:r>
                        <a:rPr lang="en-US" sz="900" dirty="0" smtClean="0">
                          <a:latin typeface="Century Gothic" pitchFamily="34" charset="0"/>
                        </a:rPr>
                        <a:t> HMS integrated Status Monitoring</a:t>
                      </a:r>
                      <a:endParaRPr lang="he-IL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900" b="1" dirty="0" smtClean="0">
                          <a:latin typeface="Century Gothic" pitchFamily="34" charset="0"/>
                        </a:rPr>
                        <a:t>Monitoring </a:t>
                      </a:r>
                      <a:endParaRPr lang="he-IL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2484" y="121196"/>
            <a:ext cx="8930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Innovation in CATV powering design</a:t>
            </a:r>
          </a:p>
        </p:txBody>
      </p:sp>
    </p:spTree>
    <p:extLst>
      <p:ext uri="{BB962C8B-B14F-4D97-AF65-F5344CB8AC3E}">
        <p14:creationId xmlns:p14="http://schemas.microsoft.com/office/powerpoint/2010/main" val="28018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2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2484" y="121196"/>
            <a:ext cx="8930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Typical Optical &amp; HFC networks  </a:t>
            </a:r>
            <a:endParaRPr lang="he-IL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279" y="956979"/>
            <a:ext cx="3556929" cy="436966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6479080" y="1633364"/>
            <a:ext cx="2389611" cy="3631968"/>
            <a:chOff x="6479080" y="1633364"/>
            <a:chExt cx="2389611" cy="3631968"/>
          </a:xfrm>
        </p:grpSpPr>
        <p:sp>
          <p:nvSpPr>
            <p:cNvPr id="11" name="TextBox 10"/>
            <p:cNvSpPr txBox="1"/>
            <p:nvPr/>
          </p:nvSpPr>
          <p:spPr>
            <a:xfrm>
              <a:off x="6492427" y="1633364"/>
              <a:ext cx="23762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dirty="0" smtClean="0"/>
                <a:t>Fiber to the node</a:t>
              </a:r>
              <a:endParaRPr lang="he-IL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79080" y="2704192"/>
              <a:ext cx="23762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dirty="0" smtClean="0"/>
                <a:t>Fiber to the curb</a:t>
              </a:r>
              <a:endParaRPr lang="he-IL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92427" y="3792043"/>
              <a:ext cx="23762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dirty="0" smtClean="0"/>
                <a:t>Fiber to the building </a:t>
              </a:r>
              <a:endParaRPr lang="he-IL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84378" y="4896000"/>
              <a:ext cx="237626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dirty="0" smtClean="0"/>
                <a:t>Fiber to the home 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5660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Rectangle 427"/>
          <p:cNvSpPr/>
          <p:nvPr/>
        </p:nvSpPr>
        <p:spPr>
          <a:xfrm>
            <a:off x="106030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85" name="Group 184"/>
          <p:cNvGrpSpPr/>
          <p:nvPr/>
        </p:nvGrpSpPr>
        <p:grpSpPr>
          <a:xfrm flipH="1">
            <a:off x="3179977" y="3232919"/>
            <a:ext cx="674847" cy="894232"/>
            <a:chOff x="755576" y="3638859"/>
            <a:chExt cx="1152128" cy="1362724"/>
          </a:xfrm>
          <a:solidFill>
            <a:schemeClr val="bg1">
              <a:lumMod val="65000"/>
            </a:schemeClr>
          </a:solidFill>
        </p:grpSpPr>
        <p:sp>
          <p:nvSpPr>
            <p:cNvPr id="186" name="Rectangle 185"/>
            <p:cNvSpPr/>
            <p:nvPr/>
          </p:nvSpPr>
          <p:spPr>
            <a:xfrm>
              <a:off x="899592" y="4065479"/>
              <a:ext cx="864096" cy="9361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  <p:sp>
          <p:nvSpPr>
            <p:cNvPr id="187" name="Isosceles Triangle 186"/>
            <p:cNvSpPr/>
            <p:nvPr/>
          </p:nvSpPr>
          <p:spPr>
            <a:xfrm>
              <a:off x="755576" y="3638859"/>
              <a:ext cx="1152128" cy="43204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</p:grpSp>
      <p:sp>
        <p:nvSpPr>
          <p:cNvPr id="348" name="Rectangle 347"/>
          <p:cNvSpPr/>
          <p:nvPr/>
        </p:nvSpPr>
        <p:spPr>
          <a:xfrm>
            <a:off x="3474675" y="3553293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Rectangle 191"/>
          <p:cNvSpPr/>
          <p:nvPr/>
        </p:nvSpPr>
        <p:spPr>
          <a:xfrm flipH="1">
            <a:off x="1241574" y="3858336"/>
            <a:ext cx="506135" cy="6142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endParaRPr lang="he-IL"/>
          </a:p>
        </p:txBody>
      </p:sp>
      <p:sp>
        <p:nvSpPr>
          <p:cNvPr id="193" name="Isosceles Triangle 192"/>
          <p:cNvSpPr/>
          <p:nvPr/>
        </p:nvSpPr>
        <p:spPr>
          <a:xfrm flipH="1">
            <a:off x="1157218" y="3578384"/>
            <a:ext cx="674847" cy="283514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endParaRPr lang="he-IL"/>
          </a:p>
        </p:txBody>
      </p:sp>
      <p:sp>
        <p:nvSpPr>
          <p:cNvPr id="19" name="Rectangle 18"/>
          <p:cNvSpPr/>
          <p:nvPr/>
        </p:nvSpPr>
        <p:spPr>
          <a:xfrm>
            <a:off x="1461465" y="3910624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1850891" y="121196"/>
            <a:ext cx="5989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Central Powering for FTTH networks via</a:t>
            </a:r>
            <a:r>
              <a:rPr lang="en-US" dirty="0"/>
              <a:t> existing Coaxial </a:t>
            </a:r>
            <a:r>
              <a:rPr lang="en-US" dirty="0" smtClean="0"/>
              <a:t>Cables</a:t>
            </a:r>
            <a:endParaRPr lang="he-IL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3</a:t>
            </a:fld>
            <a:endParaRPr lang="he-IL"/>
          </a:p>
        </p:txBody>
      </p:sp>
      <p:grpSp>
        <p:nvGrpSpPr>
          <p:cNvPr id="129" name="Group 128"/>
          <p:cNvGrpSpPr/>
          <p:nvPr/>
        </p:nvGrpSpPr>
        <p:grpSpPr>
          <a:xfrm flipH="1">
            <a:off x="7610715" y="3416295"/>
            <a:ext cx="674847" cy="894232"/>
            <a:chOff x="755576" y="3638859"/>
            <a:chExt cx="1152128" cy="1362724"/>
          </a:xfrm>
          <a:solidFill>
            <a:schemeClr val="bg1">
              <a:lumMod val="65000"/>
            </a:schemeClr>
          </a:solidFill>
        </p:grpSpPr>
        <p:sp>
          <p:nvSpPr>
            <p:cNvPr id="135" name="Rectangle 134"/>
            <p:cNvSpPr/>
            <p:nvPr/>
          </p:nvSpPr>
          <p:spPr>
            <a:xfrm>
              <a:off x="899592" y="4065479"/>
              <a:ext cx="864096" cy="9361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  <p:sp>
          <p:nvSpPr>
            <p:cNvPr id="137" name="Isosceles Triangle 136"/>
            <p:cNvSpPr/>
            <p:nvPr/>
          </p:nvSpPr>
          <p:spPr>
            <a:xfrm>
              <a:off x="755576" y="3638859"/>
              <a:ext cx="1152128" cy="43204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</p:grpSp>
      <p:grpSp>
        <p:nvGrpSpPr>
          <p:cNvPr id="143" name="Group 142"/>
          <p:cNvGrpSpPr/>
          <p:nvPr/>
        </p:nvGrpSpPr>
        <p:grpSpPr>
          <a:xfrm flipH="1">
            <a:off x="6291693" y="2095389"/>
            <a:ext cx="45719" cy="1818478"/>
            <a:chOff x="971600" y="445837"/>
            <a:chExt cx="296416" cy="2578163"/>
          </a:xfrm>
        </p:grpSpPr>
        <p:sp>
          <p:nvSpPr>
            <p:cNvPr id="144" name="Rectangle 143"/>
            <p:cNvSpPr/>
            <p:nvPr/>
          </p:nvSpPr>
          <p:spPr>
            <a:xfrm>
              <a:off x="971600" y="476672"/>
              <a:ext cx="288032" cy="252028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5" name="Oval 144"/>
            <p:cNvSpPr/>
            <p:nvPr/>
          </p:nvSpPr>
          <p:spPr>
            <a:xfrm>
              <a:off x="971600" y="445837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6" name="Oval 145"/>
            <p:cNvSpPr/>
            <p:nvPr/>
          </p:nvSpPr>
          <p:spPr>
            <a:xfrm>
              <a:off x="979984" y="2988000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990000" y="2780928"/>
              <a:ext cx="252000" cy="21602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48" name="Group 147"/>
          <p:cNvGrpSpPr/>
          <p:nvPr/>
        </p:nvGrpSpPr>
        <p:grpSpPr>
          <a:xfrm flipH="1">
            <a:off x="4160539" y="2095389"/>
            <a:ext cx="45719" cy="1815235"/>
            <a:chOff x="971600" y="445837"/>
            <a:chExt cx="296416" cy="2578163"/>
          </a:xfrm>
        </p:grpSpPr>
        <p:sp>
          <p:nvSpPr>
            <p:cNvPr id="149" name="Rectangle 148"/>
            <p:cNvSpPr/>
            <p:nvPr/>
          </p:nvSpPr>
          <p:spPr>
            <a:xfrm>
              <a:off x="971600" y="476672"/>
              <a:ext cx="288032" cy="252028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0" name="Oval 149"/>
            <p:cNvSpPr/>
            <p:nvPr/>
          </p:nvSpPr>
          <p:spPr>
            <a:xfrm>
              <a:off x="971600" y="445837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1" name="Oval 150"/>
            <p:cNvSpPr/>
            <p:nvPr/>
          </p:nvSpPr>
          <p:spPr>
            <a:xfrm>
              <a:off x="979984" y="2988000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990000" y="2780928"/>
              <a:ext cx="252000" cy="21602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53" name="Group 152"/>
          <p:cNvGrpSpPr/>
          <p:nvPr/>
        </p:nvGrpSpPr>
        <p:grpSpPr>
          <a:xfrm flipH="1">
            <a:off x="2079092" y="2095389"/>
            <a:ext cx="45719" cy="1833873"/>
            <a:chOff x="971600" y="445837"/>
            <a:chExt cx="296416" cy="2578163"/>
          </a:xfrm>
        </p:grpSpPr>
        <p:sp>
          <p:nvSpPr>
            <p:cNvPr id="154" name="Rectangle 153"/>
            <p:cNvSpPr/>
            <p:nvPr/>
          </p:nvSpPr>
          <p:spPr>
            <a:xfrm>
              <a:off x="971600" y="476672"/>
              <a:ext cx="288032" cy="252028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5" name="Oval 154"/>
            <p:cNvSpPr/>
            <p:nvPr/>
          </p:nvSpPr>
          <p:spPr>
            <a:xfrm>
              <a:off x="971600" y="445837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6" name="Oval 155"/>
            <p:cNvSpPr/>
            <p:nvPr/>
          </p:nvSpPr>
          <p:spPr>
            <a:xfrm>
              <a:off x="979984" y="2988000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90000" y="2780928"/>
              <a:ext cx="252000" cy="21602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58" name="Freeform 157"/>
          <p:cNvSpPr/>
          <p:nvPr/>
        </p:nvSpPr>
        <p:spPr>
          <a:xfrm flipH="1">
            <a:off x="6186205" y="2839951"/>
            <a:ext cx="731160" cy="1124504"/>
          </a:xfrm>
          <a:custGeom>
            <a:avLst/>
            <a:gdLst>
              <a:gd name="connsiteX0" fmla="*/ 774744 w 774744"/>
              <a:gd name="connsiteY0" fmla="*/ 0 h 1124504"/>
              <a:gd name="connsiteX1" fmla="*/ 472402 w 774744"/>
              <a:gd name="connsiteY1" fmla="*/ 870154 h 1124504"/>
              <a:gd name="connsiteX2" fmla="*/ 37324 w 774744"/>
              <a:gd name="connsiteY2" fmla="*/ 1106129 h 1124504"/>
              <a:gd name="connsiteX3" fmla="*/ 52073 w 774744"/>
              <a:gd name="connsiteY3" fmla="*/ 1091380 h 112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4744" h="1124504">
                <a:moveTo>
                  <a:pt x="774744" y="0"/>
                </a:moveTo>
                <a:cubicBezTo>
                  <a:pt x="685024" y="342899"/>
                  <a:pt x="595305" y="685799"/>
                  <a:pt x="472402" y="870154"/>
                </a:cubicBezTo>
                <a:cubicBezTo>
                  <a:pt x="349499" y="1054509"/>
                  <a:pt x="107379" y="1069258"/>
                  <a:pt x="37324" y="1106129"/>
                </a:cubicBezTo>
                <a:cubicBezTo>
                  <a:pt x="-32731" y="1143000"/>
                  <a:pt x="9671" y="1117190"/>
                  <a:pt x="52073" y="1091380"/>
                </a:cubicBez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Rectangle 158"/>
          <p:cNvSpPr/>
          <p:nvPr/>
        </p:nvSpPr>
        <p:spPr>
          <a:xfrm flipH="1">
            <a:off x="8191922" y="3760409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60" name="Group 159"/>
          <p:cNvGrpSpPr/>
          <p:nvPr/>
        </p:nvGrpSpPr>
        <p:grpSpPr>
          <a:xfrm flipH="1">
            <a:off x="321534" y="2095389"/>
            <a:ext cx="49000" cy="1849268"/>
            <a:chOff x="971600" y="445837"/>
            <a:chExt cx="296416" cy="2578163"/>
          </a:xfrm>
        </p:grpSpPr>
        <p:sp>
          <p:nvSpPr>
            <p:cNvPr id="161" name="Rectangle 160"/>
            <p:cNvSpPr/>
            <p:nvPr/>
          </p:nvSpPr>
          <p:spPr>
            <a:xfrm>
              <a:off x="971600" y="476672"/>
              <a:ext cx="288032" cy="252028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2" name="Oval 161"/>
            <p:cNvSpPr/>
            <p:nvPr/>
          </p:nvSpPr>
          <p:spPr>
            <a:xfrm>
              <a:off x="971600" y="445837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3" name="Oval 162"/>
            <p:cNvSpPr/>
            <p:nvPr/>
          </p:nvSpPr>
          <p:spPr>
            <a:xfrm>
              <a:off x="979984" y="2988000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990000" y="2780928"/>
              <a:ext cx="252000" cy="21602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65" name="Group 164"/>
          <p:cNvGrpSpPr/>
          <p:nvPr/>
        </p:nvGrpSpPr>
        <p:grpSpPr>
          <a:xfrm flipH="1">
            <a:off x="8461914" y="2121211"/>
            <a:ext cx="45719" cy="1974451"/>
            <a:chOff x="971600" y="445837"/>
            <a:chExt cx="296416" cy="2578163"/>
          </a:xfrm>
        </p:grpSpPr>
        <p:sp>
          <p:nvSpPr>
            <p:cNvPr id="166" name="Rectangle 165"/>
            <p:cNvSpPr/>
            <p:nvPr/>
          </p:nvSpPr>
          <p:spPr>
            <a:xfrm>
              <a:off x="971600" y="476672"/>
              <a:ext cx="288032" cy="252028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7" name="Oval 166"/>
            <p:cNvSpPr/>
            <p:nvPr/>
          </p:nvSpPr>
          <p:spPr>
            <a:xfrm>
              <a:off x="971600" y="445837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8" name="Oval 167"/>
            <p:cNvSpPr/>
            <p:nvPr/>
          </p:nvSpPr>
          <p:spPr>
            <a:xfrm>
              <a:off x="979984" y="2988000"/>
              <a:ext cx="288032" cy="36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990000" y="2780928"/>
              <a:ext cx="252000" cy="21602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70" name="Freeform 169"/>
          <p:cNvSpPr/>
          <p:nvPr/>
        </p:nvSpPr>
        <p:spPr>
          <a:xfrm flipH="1">
            <a:off x="361227" y="2625871"/>
            <a:ext cx="8100686" cy="214081"/>
          </a:xfrm>
          <a:custGeom>
            <a:avLst/>
            <a:gdLst>
              <a:gd name="connsiteX0" fmla="*/ 0 w 8583561"/>
              <a:gd name="connsiteY0" fmla="*/ 110842 h 280949"/>
              <a:gd name="connsiteX1" fmla="*/ 1069258 w 8583561"/>
              <a:gd name="connsiteY1" fmla="*/ 273074 h 280949"/>
              <a:gd name="connsiteX2" fmla="*/ 2278625 w 8583561"/>
              <a:gd name="connsiteY2" fmla="*/ 73971 h 280949"/>
              <a:gd name="connsiteX3" fmla="*/ 3451122 w 8583561"/>
              <a:gd name="connsiteY3" fmla="*/ 280448 h 280949"/>
              <a:gd name="connsiteX4" fmla="*/ 4535129 w 8583561"/>
              <a:gd name="connsiteY4" fmla="*/ 229 h 280949"/>
              <a:gd name="connsiteX5" fmla="*/ 5670754 w 8583561"/>
              <a:gd name="connsiteY5" fmla="*/ 228829 h 280949"/>
              <a:gd name="connsiteX6" fmla="*/ 6762135 w 8583561"/>
              <a:gd name="connsiteY6" fmla="*/ 7603 h 280949"/>
              <a:gd name="connsiteX7" fmla="*/ 7779774 w 8583561"/>
              <a:gd name="connsiteY7" fmla="*/ 206706 h 280949"/>
              <a:gd name="connsiteX8" fmla="*/ 8583561 w 8583561"/>
              <a:gd name="connsiteY8" fmla="*/ 51848 h 280949"/>
              <a:gd name="connsiteX9" fmla="*/ 8583561 w 8583561"/>
              <a:gd name="connsiteY9" fmla="*/ 51848 h 28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583561" h="280949">
                <a:moveTo>
                  <a:pt x="0" y="110842"/>
                </a:moveTo>
                <a:cubicBezTo>
                  <a:pt x="344743" y="195030"/>
                  <a:pt x="689487" y="279219"/>
                  <a:pt x="1069258" y="273074"/>
                </a:cubicBezTo>
                <a:cubicBezTo>
                  <a:pt x="1449029" y="266929"/>
                  <a:pt x="1881648" y="72742"/>
                  <a:pt x="2278625" y="73971"/>
                </a:cubicBezTo>
                <a:cubicBezTo>
                  <a:pt x="2675602" y="75200"/>
                  <a:pt x="3075038" y="292738"/>
                  <a:pt x="3451122" y="280448"/>
                </a:cubicBezTo>
                <a:cubicBezTo>
                  <a:pt x="3827206" y="268158"/>
                  <a:pt x="4165190" y="8832"/>
                  <a:pt x="4535129" y="229"/>
                </a:cubicBezTo>
                <a:cubicBezTo>
                  <a:pt x="4905068" y="-8374"/>
                  <a:pt x="5299586" y="227600"/>
                  <a:pt x="5670754" y="228829"/>
                </a:cubicBezTo>
                <a:cubicBezTo>
                  <a:pt x="6041922" y="230058"/>
                  <a:pt x="6410632" y="11290"/>
                  <a:pt x="6762135" y="7603"/>
                </a:cubicBezTo>
                <a:cubicBezTo>
                  <a:pt x="7113638" y="3916"/>
                  <a:pt x="7476203" y="199332"/>
                  <a:pt x="7779774" y="206706"/>
                </a:cubicBezTo>
                <a:cubicBezTo>
                  <a:pt x="8083345" y="214080"/>
                  <a:pt x="8583561" y="51848"/>
                  <a:pt x="8583561" y="51848"/>
                </a:cubicBezTo>
                <a:lnTo>
                  <a:pt x="8583561" y="51848"/>
                </a:lnTo>
              </a:path>
            </a:pathLst>
          </a:cu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Freeform 170"/>
          <p:cNvSpPr/>
          <p:nvPr/>
        </p:nvSpPr>
        <p:spPr>
          <a:xfrm flipH="1">
            <a:off x="370534" y="2625805"/>
            <a:ext cx="8100686" cy="214081"/>
          </a:xfrm>
          <a:custGeom>
            <a:avLst/>
            <a:gdLst>
              <a:gd name="connsiteX0" fmla="*/ 0 w 8583561"/>
              <a:gd name="connsiteY0" fmla="*/ 110842 h 280949"/>
              <a:gd name="connsiteX1" fmla="*/ 1069258 w 8583561"/>
              <a:gd name="connsiteY1" fmla="*/ 273074 h 280949"/>
              <a:gd name="connsiteX2" fmla="*/ 2278625 w 8583561"/>
              <a:gd name="connsiteY2" fmla="*/ 73971 h 280949"/>
              <a:gd name="connsiteX3" fmla="*/ 3451122 w 8583561"/>
              <a:gd name="connsiteY3" fmla="*/ 280448 h 280949"/>
              <a:gd name="connsiteX4" fmla="*/ 4535129 w 8583561"/>
              <a:gd name="connsiteY4" fmla="*/ 229 h 280949"/>
              <a:gd name="connsiteX5" fmla="*/ 5670754 w 8583561"/>
              <a:gd name="connsiteY5" fmla="*/ 228829 h 280949"/>
              <a:gd name="connsiteX6" fmla="*/ 6762135 w 8583561"/>
              <a:gd name="connsiteY6" fmla="*/ 7603 h 280949"/>
              <a:gd name="connsiteX7" fmla="*/ 7779774 w 8583561"/>
              <a:gd name="connsiteY7" fmla="*/ 206706 h 280949"/>
              <a:gd name="connsiteX8" fmla="*/ 8583561 w 8583561"/>
              <a:gd name="connsiteY8" fmla="*/ 51848 h 280949"/>
              <a:gd name="connsiteX9" fmla="*/ 8583561 w 8583561"/>
              <a:gd name="connsiteY9" fmla="*/ 51848 h 28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583561" h="280949">
                <a:moveTo>
                  <a:pt x="0" y="110842"/>
                </a:moveTo>
                <a:cubicBezTo>
                  <a:pt x="344743" y="195030"/>
                  <a:pt x="689487" y="279219"/>
                  <a:pt x="1069258" y="273074"/>
                </a:cubicBezTo>
                <a:cubicBezTo>
                  <a:pt x="1449029" y="266929"/>
                  <a:pt x="1881648" y="72742"/>
                  <a:pt x="2278625" y="73971"/>
                </a:cubicBezTo>
                <a:cubicBezTo>
                  <a:pt x="2675602" y="75200"/>
                  <a:pt x="3075038" y="292738"/>
                  <a:pt x="3451122" y="280448"/>
                </a:cubicBezTo>
                <a:cubicBezTo>
                  <a:pt x="3827206" y="268158"/>
                  <a:pt x="4165190" y="8832"/>
                  <a:pt x="4535129" y="229"/>
                </a:cubicBezTo>
                <a:cubicBezTo>
                  <a:pt x="4905068" y="-8374"/>
                  <a:pt x="5299586" y="227600"/>
                  <a:pt x="5670754" y="228829"/>
                </a:cubicBezTo>
                <a:cubicBezTo>
                  <a:pt x="6041922" y="230058"/>
                  <a:pt x="6410632" y="11290"/>
                  <a:pt x="6762135" y="7603"/>
                </a:cubicBezTo>
                <a:cubicBezTo>
                  <a:pt x="7113638" y="3916"/>
                  <a:pt x="7476203" y="199332"/>
                  <a:pt x="7779774" y="206706"/>
                </a:cubicBezTo>
                <a:cubicBezTo>
                  <a:pt x="8083345" y="214080"/>
                  <a:pt x="8583561" y="51848"/>
                  <a:pt x="8583561" y="51848"/>
                </a:cubicBezTo>
                <a:lnTo>
                  <a:pt x="8583561" y="51848"/>
                </a:lnTo>
              </a:path>
            </a:pathLst>
          </a:cu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2" name="Freeform 171"/>
          <p:cNvSpPr/>
          <p:nvPr/>
        </p:nvSpPr>
        <p:spPr>
          <a:xfrm flipH="1">
            <a:off x="372249" y="2630699"/>
            <a:ext cx="8100686" cy="214081"/>
          </a:xfrm>
          <a:custGeom>
            <a:avLst/>
            <a:gdLst>
              <a:gd name="connsiteX0" fmla="*/ 0 w 8583561"/>
              <a:gd name="connsiteY0" fmla="*/ 110842 h 280949"/>
              <a:gd name="connsiteX1" fmla="*/ 1069258 w 8583561"/>
              <a:gd name="connsiteY1" fmla="*/ 273074 h 280949"/>
              <a:gd name="connsiteX2" fmla="*/ 2278625 w 8583561"/>
              <a:gd name="connsiteY2" fmla="*/ 73971 h 280949"/>
              <a:gd name="connsiteX3" fmla="*/ 3451122 w 8583561"/>
              <a:gd name="connsiteY3" fmla="*/ 280448 h 280949"/>
              <a:gd name="connsiteX4" fmla="*/ 4535129 w 8583561"/>
              <a:gd name="connsiteY4" fmla="*/ 229 h 280949"/>
              <a:gd name="connsiteX5" fmla="*/ 5670754 w 8583561"/>
              <a:gd name="connsiteY5" fmla="*/ 228829 h 280949"/>
              <a:gd name="connsiteX6" fmla="*/ 6762135 w 8583561"/>
              <a:gd name="connsiteY6" fmla="*/ 7603 h 280949"/>
              <a:gd name="connsiteX7" fmla="*/ 7779774 w 8583561"/>
              <a:gd name="connsiteY7" fmla="*/ 206706 h 280949"/>
              <a:gd name="connsiteX8" fmla="*/ 8583561 w 8583561"/>
              <a:gd name="connsiteY8" fmla="*/ 51848 h 280949"/>
              <a:gd name="connsiteX9" fmla="*/ 8583561 w 8583561"/>
              <a:gd name="connsiteY9" fmla="*/ 51848 h 28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583561" h="280949">
                <a:moveTo>
                  <a:pt x="0" y="110842"/>
                </a:moveTo>
                <a:cubicBezTo>
                  <a:pt x="344743" y="195030"/>
                  <a:pt x="689487" y="279219"/>
                  <a:pt x="1069258" y="273074"/>
                </a:cubicBezTo>
                <a:cubicBezTo>
                  <a:pt x="1449029" y="266929"/>
                  <a:pt x="1881648" y="72742"/>
                  <a:pt x="2278625" y="73971"/>
                </a:cubicBezTo>
                <a:cubicBezTo>
                  <a:pt x="2675602" y="75200"/>
                  <a:pt x="3075038" y="292738"/>
                  <a:pt x="3451122" y="280448"/>
                </a:cubicBezTo>
                <a:cubicBezTo>
                  <a:pt x="3827206" y="268158"/>
                  <a:pt x="4165190" y="8832"/>
                  <a:pt x="4535129" y="229"/>
                </a:cubicBezTo>
                <a:cubicBezTo>
                  <a:pt x="4905068" y="-8374"/>
                  <a:pt x="5299586" y="227600"/>
                  <a:pt x="5670754" y="228829"/>
                </a:cubicBezTo>
                <a:cubicBezTo>
                  <a:pt x="6041922" y="230058"/>
                  <a:pt x="6410632" y="11290"/>
                  <a:pt x="6762135" y="7603"/>
                </a:cubicBezTo>
                <a:cubicBezTo>
                  <a:pt x="7113638" y="3916"/>
                  <a:pt x="7476203" y="199332"/>
                  <a:pt x="7779774" y="206706"/>
                </a:cubicBezTo>
                <a:cubicBezTo>
                  <a:pt x="8083345" y="214080"/>
                  <a:pt x="8583561" y="51848"/>
                  <a:pt x="8583561" y="51848"/>
                </a:cubicBezTo>
                <a:lnTo>
                  <a:pt x="8583561" y="51848"/>
                </a:lnTo>
              </a:path>
            </a:pathLst>
          </a:cu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" name="Rectangle 173"/>
          <p:cNvSpPr/>
          <p:nvPr/>
        </p:nvSpPr>
        <p:spPr>
          <a:xfrm flipH="1">
            <a:off x="177369" y="2463843"/>
            <a:ext cx="335943" cy="425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76" name="Group 175"/>
          <p:cNvGrpSpPr/>
          <p:nvPr/>
        </p:nvGrpSpPr>
        <p:grpSpPr>
          <a:xfrm flipH="1">
            <a:off x="6551785" y="3445534"/>
            <a:ext cx="674847" cy="894232"/>
            <a:chOff x="755576" y="3638859"/>
            <a:chExt cx="1152128" cy="1362724"/>
          </a:xfrm>
          <a:solidFill>
            <a:schemeClr val="bg1">
              <a:lumMod val="65000"/>
            </a:schemeClr>
          </a:solidFill>
        </p:grpSpPr>
        <p:sp>
          <p:nvSpPr>
            <p:cNvPr id="177" name="Rectangle 176"/>
            <p:cNvSpPr/>
            <p:nvPr/>
          </p:nvSpPr>
          <p:spPr>
            <a:xfrm>
              <a:off x="899592" y="4065479"/>
              <a:ext cx="864096" cy="9361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  <p:sp>
          <p:nvSpPr>
            <p:cNvPr id="178" name="Isosceles Triangle 177"/>
            <p:cNvSpPr/>
            <p:nvPr/>
          </p:nvSpPr>
          <p:spPr>
            <a:xfrm>
              <a:off x="755576" y="3638859"/>
              <a:ext cx="1152128" cy="43204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</p:grpSp>
      <p:grpSp>
        <p:nvGrpSpPr>
          <p:cNvPr id="179" name="Group 178"/>
          <p:cNvGrpSpPr/>
          <p:nvPr/>
        </p:nvGrpSpPr>
        <p:grpSpPr>
          <a:xfrm flipH="1">
            <a:off x="5267783" y="3520015"/>
            <a:ext cx="674847" cy="894232"/>
            <a:chOff x="755576" y="3638859"/>
            <a:chExt cx="1152128" cy="1362724"/>
          </a:xfrm>
          <a:solidFill>
            <a:schemeClr val="bg1">
              <a:lumMod val="65000"/>
            </a:schemeClr>
          </a:solidFill>
        </p:grpSpPr>
        <p:sp>
          <p:nvSpPr>
            <p:cNvPr id="180" name="Rectangle 179"/>
            <p:cNvSpPr/>
            <p:nvPr/>
          </p:nvSpPr>
          <p:spPr>
            <a:xfrm>
              <a:off x="899592" y="4065479"/>
              <a:ext cx="864096" cy="9361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  <p:sp>
          <p:nvSpPr>
            <p:cNvPr id="181" name="Isosceles Triangle 180"/>
            <p:cNvSpPr/>
            <p:nvPr/>
          </p:nvSpPr>
          <p:spPr>
            <a:xfrm>
              <a:off x="755576" y="3638859"/>
              <a:ext cx="1152128" cy="43204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</p:grpSp>
      <p:grpSp>
        <p:nvGrpSpPr>
          <p:cNvPr id="182" name="Group 181"/>
          <p:cNvGrpSpPr/>
          <p:nvPr/>
        </p:nvGrpSpPr>
        <p:grpSpPr>
          <a:xfrm flipH="1">
            <a:off x="4422592" y="3230489"/>
            <a:ext cx="674847" cy="894232"/>
            <a:chOff x="755576" y="3638859"/>
            <a:chExt cx="1152128" cy="1362724"/>
          </a:xfrm>
          <a:solidFill>
            <a:schemeClr val="bg1">
              <a:lumMod val="65000"/>
            </a:schemeClr>
          </a:solidFill>
        </p:grpSpPr>
        <p:sp>
          <p:nvSpPr>
            <p:cNvPr id="183" name="Rectangle 182"/>
            <p:cNvSpPr/>
            <p:nvPr/>
          </p:nvSpPr>
          <p:spPr>
            <a:xfrm>
              <a:off x="899592" y="4065479"/>
              <a:ext cx="864096" cy="9361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  <p:sp>
          <p:nvSpPr>
            <p:cNvPr id="184" name="Isosceles Triangle 183"/>
            <p:cNvSpPr/>
            <p:nvPr/>
          </p:nvSpPr>
          <p:spPr>
            <a:xfrm>
              <a:off x="755576" y="3638859"/>
              <a:ext cx="1152128" cy="43204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</p:grpSp>
      <p:grpSp>
        <p:nvGrpSpPr>
          <p:cNvPr id="188" name="Group 187"/>
          <p:cNvGrpSpPr/>
          <p:nvPr/>
        </p:nvGrpSpPr>
        <p:grpSpPr>
          <a:xfrm flipH="1">
            <a:off x="2254172" y="3537629"/>
            <a:ext cx="674847" cy="894232"/>
            <a:chOff x="755576" y="3638859"/>
            <a:chExt cx="1152128" cy="1362724"/>
          </a:xfrm>
          <a:solidFill>
            <a:schemeClr val="bg1">
              <a:lumMod val="65000"/>
            </a:schemeClr>
          </a:solidFill>
        </p:grpSpPr>
        <p:sp>
          <p:nvSpPr>
            <p:cNvPr id="189" name="Rectangle 188"/>
            <p:cNvSpPr/>
            <p:nvPr/>
          </p:nvSpPr>
          <p:spPr>
            <a:xfrm>
              <a:off x="899592" y="4065479"/>
              <a:ext cx="864096" cy="9361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  <p:sp>
          <p:nvSpPr>
            <p:cNvPr id="190" name="Isosceles Triangle 189"/>
            <p:cNvSpPr/>
            <p:nvPr/>
          </p:nvSpPr>
          <p:spPr>
            <a:xfrm>
              <a:off x="755576" y="3638859"/>
              <a:ext cx="1152128" cy="43204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endParaRPr lang="he-IL"/>
            </a:p>
          </p:txBody>
        </p:sp>
      </p:grpSp>
      <p:sp>
        <p:nvSpPr>
          <p:cNvPr id="194" name="Freeform 193"/>
          <p:cNvSpPr/>
          <p:nvPr/>
        </p:nvSpPr>
        <p:spPr>
          <a:xfrm flipH="1">
            <a:off x="5942630" y="2847325"/>
            <a:ext cx="214463" cy="1172496"/>
          </a:xfrm>
          <a:custGeom>
            <a:avLst/>
            <a:gdLst>
              <a:gd name="connsiteX0" fmla="*/ 6021 w 227247"/>
              <a:gd name="connsiteY0" fmla="*/ 0 h 1172496"/>
              <a:gd name="connsiteX1" fmla="*/ 28143 w 227247"/>
              <a:gd name="connsiteY1" fmla="*/ 722671 h 1172496"/>
              <a:gd name="connsiteX2" fmla="*/ 227247 w 227247"/>
              <a:gd name="connsiteY2" fmla="*/ 1172496 h 1172496"/>
              <a:gd name="connsiteX3" fmla="*/ 227247 w 227247"/>
              <a:gd name="connsiteY3" fmla="*/ 1172496 h 1172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47" h="1172496">
                <a:moveTo>
                  <a:pt x="6021" y="0"/>
                </a:moveTo>
                <a:cubicBezTo>
                  <a:pt x="-1354" y="263627"/>
                  <a:pt x="-8728" y="527255"/>
                  <a:pt x="28143" y="722671"/>
                </a:cubicBezTo>
                <a:cubicBezTo>
                  <a:pt x="65014" y="918087"/>
                  <a:pt x="227247" y="1172496"/>
                  <a:pt x="227247" y="1172496"/>
                </a:cubicBezTo>
                <a:lnTo>
                  <a:pt x="227247" y="1172496"/>
                </a:ln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5" name="Rectangle 194"/>
          <p:cNvSpPr/>
          <p:nvPr/>
        </p:nvSpPr>
        <p:spPr>
          <a:xfrm flipH="1">
            <a:off x="6537842" y="3768052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6" name="Rectangle 195"/>
          <p:cNvSpPr/>
          <p:nvPr/>
        </p:nvSpPr>
        <p:spPr>
          <a:xfrm flipH="1">
            <a:off x="5844331" y="3941083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7" name="Rectangle 196"/>
          <p:cNvSpPr/>
          <p:nvPr/>
        </p:nvSpPr>
        <p:spPr>
          <a:xfrm flipH="1">
            <a:off x="4419739" y="3578384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8" name="Rectangle 197"/>
          <p:cNvSpPr/>
          <p:nvPr/>
        </p:nvSpPr>
        <p:spPr>
          <a:xfrm flipH="1">
            <a:off x="3759210" y="3587291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0" name="Rectangle 199"/>
          <p:cNvSpPr/>
          <p:nvPr/>
        </p:nvSpPr>
        <p:spPr>
          <a:xfrm flipH="1">
            <a:off x="2240229" y="3935670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1" name="Rectangle 200"/>
          <p:cNvSpPr/>
          <p:nvPr/>
        </p:nvSpPr>
        <p:spPr>
          <a:xfrm flipH="1">
            <a:off x="8421025" y="2644759"/>
            <a:ext cx="148675" cy="2172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Freeform 201"/>
          <p:cNvSpPr/>
          <p:nvPr/>
        </p:nvSpPr>
        <p:spPr>
          <a:xfrm flipH="1">
            <a:off x="4062790" y="2766210"/>
            <a:ext cx="348780" cy="855406"/>
          </a:xfrm>
          <a:custGeom>
            <a:avLst/>
            <a:gdLst>
              <a:gd name="connsiteX0" fmla="*/ 353961 w 369571"/>
              <a:gd name="connsiteY0" fmla="*/ 0 h 855406"/>
              <a:gd name="connsiteX1" fmla="*/ 353961 w 369571"/>
              <a:gd name="connsiteY1" fmla="*/ 516193 h 855406"/>
              <a:gd name="connsiteX2" fmla="*/ 191729 w 369571"/>
              <a:gd name="connsiteY2" fmla="*/ 752167 h 855406"/>
              <a:gd name="connsiteX3" fmla="*/ 0 w 369571"/>
              <a:gd name="connsiteY3" fmla="*/ 855406 h 855406"/>
              <a:gd name="connsiteX4" fmla="*/ 0 w 369571"/>
              <a:gd name="connsiteY4" fmla="*/ 855406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571" h="855406">
                <a:moveTo>
                  <a:pt x="353961" y="0"/>
                </a:moveTo>
                <a:cubicBezTo>
                  <a:pt x="367480" y="195416"/>
                  <a:pt x="381000" y="390832"/>
                  <a:pt x="353961" y="516193"/>
                </a:cubicBezTo>
                <a:cubicBezTo>
                  <a:pt x="326922" y="641554"/>
                  <a:pt x="250722" y="695632"/>
                  <a:pt x="191729" y="752167"/>
                </a:cubicBezTo>
                <a:cubicBezTo>
                  <a:pt x="132735" y="808703"/>
                  <a:pt x="0" y="855406"/>
                  <a:pt x="0" y="855406"/>
                </a:cubicBezTo>
                <a:lnTo>
                  <a:pt x="0" y="855406"/>
                </a:ln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Freeform 202"/>
          <p:cNvSpPr/>
          <p:nvPr/>
        </p:nvSpPr>
        <p:spPr>
          <a:xfrm flipH="1">
            <a:off x="3854824" y="2780957"/>
            <a:ext cx="147455" cy="863548"/>
          </a:xfrm>
          <a:custGeom>
            <a:avLst/>
            <a:gdLst>
              <a:gd name="connsiteX0" fmla="*/ 8761 w 156245"/>
              <a:gd name="connsiteY0" fmla="*/ 0 h 863548"/>
              <a:gd name="connsiteX1" fmla="*/ 16135 w 156245"/>
              <a:gd name="connsiteY1" fmla="*/ 737419 h 863548"/>
              <a:gd name="connsiteX2" fmla="*/ 156245 w 156245"/>
              <a:gd name="connsiteY2" fmla="*/ 862781 h 863548"/>
              <a:gd name="connsiteX3" fmla="*/ 156245 w 156245"/>
              <a:gd name="connsiteY3" fmla="*/ 862781 h 86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45" h="863548">
                <a:moveTo>
                  <a:pt x="8761" y="0"/>
                </a:moveTo>
                <a:cubicBezTo>
                  <a:pt x="157" y="296811"/>
                  <a:pt x="-8446" y="593622"/>
                  <a:pt x="16135" y="737419"/>
                </a:cubicBezTo>
                <a:cubicBezTo>
                  <a:pt x="40716" y="881216"/>
                  <a:pt x="156245" y="862781"/>
                  <a:pt x="156245" y="862781"/>
                </a:cubicBezTo>
                <a:lnTo>
                  <a:pt x="156245" y="862781"/>
                </a:ln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Freeform 203"/>
          <p:cNvSpPr/>
          <p:nvPr/>
        </p:nvSpPr>
        <p:spPr>
          <a:xfrm flipH="1">
            <a:off x="1954920" y="2750035"/>
            <a:ext cx="299252" cy="1269787"/>
          </a:xfrm>
          <a:custGeom>
            <a:avLst/>
            <a:gdLst>
              <a:gd name="connsiteX0" fmla="*/ 317090 w 317090"/>
              <a:gd name="connsiteY0" fmla="*/ 0 h 1290656"/>
              <a:gd name="connsiteX1" fmla="*/ 206478 w 317090"/>
              <a:gd name="connsiteY1" fmla="*/ 663677 h 1290656"/>
              <a:gd name="connsiteX2" fmla="*/ 110613 w 317090"/>
              <a:gd name="connsiteY2" fmla="*/ 1194619 h 1290656"/>
              <a:gd name="connsiteX3" fmla="*/ 0 w 317090"/>
              <a:gd name="connsiteY3" fmla="*/ 1290484 h 1290656"/>
              <a:gd name="connsiteX4" fmla="*/ 0 w 317090"/>
              <a:gd name="connsiteY4" fmla="*/ 1290484 h 129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090" h="1290656">
                <a:moveTo>
                  <a:pt x="317090" y="0"/>
                </a:moveTo>
                <a:cubicBezTo>
                  <a:pt x="278990" y="232287"/>
                  <a:pt x="240891" y="464574"/>
                  <a:pt x="206478" y="663677"/>
                </a:cubicBezTo>
                <a:cubicBezTo>
                  <a:pt x="172065" y="862780"/>
                  <a:pt x="145026" y="1090151"/>
                  <a:pt x="110613" y="1194619"/>
                </a:cubicBezTo>
                <a:cubicBezTo>
                  <a:pt x="76200" y="1299087"/>
                  <a:pt x="0" y="1290484"/>
                  <a:pt x="0" y="1290484"/>
                </a:cubicBezTo>
                <a:lnTo>
                  <a:pt x="0" y="1290484"/>
                </a:ln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" name="Freeform 204"/>
          <p:cNvSpPr/>
          <p:nvPr/>
        </p:nvSpPr>
        <p:spPr>
          <a:xfrm flipH="1">
            <a:off x="1836610" y="2766209"/>
            <a:ext cx="94398" cy="1216742"/>
          </a:xfrm>
          <a:custGeom>
            <a:avLst/>
            <a:gdLst>
              <a:gd name="connsiteX0" fmla="*/ 26283 w 100025"/>
              <a:gd name="connsiteY0" fmla="*/ 0 h 1216742"/>
              <a:gd name="connsiteX1" fmla="*/ 4160 w 100025"/>
              <a:gd name="connsiteY1" fmla="*/ 929148 h 1216742"/>
              <a:gd name="connsiteX2" fmla="*/ 100025 w 100025"/>
              <a:gd name="connsiteY2" fmla="*/ 1216742 h 1216742"/>
              <a:gd name="connsiteX3" fmla="*/ 100025 w 100025"/>
              <a:gd name="connsiteY3" fmla="*/ 1216742 h 121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25" h="1216742">
                <a:moveTo>
                  <a:pt x="26283" y="0"/>
                </a:moveTo>
                <a:cubicBezTo>
                  <a:pt x="9076" y="363179"/>
                  <a:pt x="-8130" y="726358"/>
                  <a:pt x="4160" y="929148"/>
                </a:cubicBezTo>
                <a:cubicBezTo>
                  <a:pt x="16450" y="1131938"/>
                  <a:pt x="100025" y="1216742"/>
                  <a:pt x="100025" y="1216742"/>
                </a:cubicBezTo>
                <a:lnTo>
                  <a:pt x="100025" y="1216742"/>
                </a:ln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 flipH="1">
            <a:off x="1747709" y="3937266"/>
            <a:ext cx="98299" cy="132241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7" name="Freeform 206"/>
          <p:cNvSpPr/>
          <p:nvPr/>
        </p:nvSpPr>
        <p:spPr>
          <a:xfrm>
            <a:off x="8285561" y="2852898"/>
            <a:ext cx="209801" cy="947069"/>
          </a:xfrm>
          <a:custGeom>
            <a:avLst/>
            <a:gdLst>
              <a:gd name="connsiteX0" fmla="*/ 162232 w 162232"/>
              <a:gd name="connsiteY0" fmla="*/ 0 h 721090"/>
              <a:gd name="connsiteX1" fmla="*/ 103239 w 162232"/>
              <a:gd name="connsiteY1" fmla="*/ 634181 h 721090"/>
              <a:gd name="connsiteX2" fmla="*/ 0 w 162232"/>
              <a:gd name="connsiteY2" fmla="*/ 715297 h 721090"/>
              <a:gd name="connsiteX3" fmla="*/ 0 w 162232"/>
              <a:gd name="connsiteY3" fmla="*/ 715297 h 721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232" h="721090">
                <a:moveTo>
                  <a:pt x="162232" y="0"/>
                </a:moveTo>
                <a:cubicBezTo>
                  <a:pt x="146255" y="257482"/>
                  <a:pt x="130278" y="514965"/>
                  <a:pt x="103239" y="634181"/>
                </a:cubicBezTo>
                <a:cubicBezTo>
                  <a:pt x="76200" y="753397"/>
                  <a:pt x="0" y="715297"/>
                  <a:pt x="0" y="715297"/>
                </a:cubicBezTo>
                <a:lnTo>
                  <a:pt x="0" y="715297"/>
                </a:lnTo>
              </a:path>
            </a:pathLst>
          </a:custGeom>
          <a:noFill/>
          <a:ln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9" name="Up Arrow 208"/>
          <p:cNvSpPr/>
          <p:nvPr/>
        </p:nvSpPr>
        <p:spPr>
          <a:xfrm rot="5400000">
            <a:off x="476278" y="2489715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0" name="Up Arrow 209"/>
          <p:cNvSpPr/>
          <p:nvPr/>
        </p:nvSpPr>
        <p:spPr>
          <a:xfrm rot="5400000">
            <a:off x="2117873" y="2429183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1" name="Up Arrow 210"/>
          <p:cNvSpPr/>
          <p:nvPr/>
        </p:nvSpPr>
        <p:spPr>
          <a:xfrm rot="5400000">
            <a:off x="4213999" y="239705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2" name="Up Arrow 211"/>
          <p:cNvSpPr/>
          <p:nvPr/>
        </p:nvSpPr>
        <p:spPr>
          <a:xfrm rot="5400000">
            <a:off x="6365112" y="2431507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3" name="Up Arrow 212"/>
          <p:cNvSpPr/>
          <p:nvPr/>
        </p:nvSpPr>
        <p:spPr>
          <a:xfrm rot="5400000">
            <a:off x="8178025" y="248971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4" name="Up Arrow 213"/>
          <p:cNvSpPr/>
          <p:nvPr/>
        </p:nvSpPr>
        <p:spPr>
          <a:xfrm rot="5400000">
            <a:off x="5844908" y="248971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5" name="Up Arrow 214"/>
          <p:cNvSpPr/>
          <p:nvPr/>
        </p:nvSpPr>
        <p:spPr>
          <a:xfrm rot="5400000">
            <a:off x="3684723" y="2428417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6" name="Up Arrow 215"/>
          <p:cNvSpPr/>
          <p:nvPr/>
        </p:nvSpPr>
        <p:spPr>
          <a:xfrm rot="5400000">
            <a:off x="1608697" y="2431508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636645" y="2396878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/>
              <a:t>63Vac (EU)</a:t>
            </a:r>
          </a:p>
          <a:p>
            <a:pPr algn="l" rtl="0"/>
            <a:r>
              <a:rPr lang="en-US" sz="700" dirty="0" smtClean="0"/>
              <a:t>87Vac (US)</a:t>
            </a:r>
            <a:endParaRPr lang="he-IL" sz="700" dirty="0"/>
          </a:p>
        </p:txBody>
      </p:sp>
      <p:sp>
        <p:nvSpPr>
          <p:cNvPr id="218" name="TextBox 217"/>
          <p:cNvSpPr txBox="1"/>
          <p:nvPr/>
        </p:nvSpPr>
        <p:spPr>
          <a:xfrm>
            <a:off x="2289378" y="2359610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/>
              <a:t>63Vac (EU)</a:t>
            </a:r>
          </a:p>
          <a:p>
            <a:pPr algn="l" rtl="0"/>
            <a:r>
              <a:rPr lang="en-US" sz="700" dirty="0" smtClean="0"/>
              <a:t>87Vac (US)</a:t>
            </a:r>
            <a:endParaRPr lang="he-IL" sz="700" dirty="0"/>
          </a:p>
        </p:txBody>
      </p:sp>
      <p:sp>
        <p:nvSpPr>
          <p:cNvPr id="219" name="TextBox 218"/>
          <p:cNvSpPr txBox="1"/>
          <p:nvPr/>
        </p:nvSpPr>
        <p:spPr>
          <a:xfrm>
            <a:off x="4401934" y="2373872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/>
              <a:t>63Vac (EU)</a:t>
            </a:r>
          </a:p>
          <a:p>
            <a:pPr algn="l" rtl="0"/>
            <a:r>
              <a:rPr lang="en-US" sz="700" dirty="0" smtClean="0"/>
              <a:t>87Vac (US)</a:t>
            </a:r>
            <a:endParaRPr lang="he-IL" sz="700" dirty="0"/>
          </a:p>
        </p:txBody>
      </p:sp>
      <p:sp>
        <p:nvSpPr>
          <p:cNvPr id="220" name="TextBox 219"/>
          <p:cNvSpPr txBox="1"/>
          <p:nvPr/>
        </p:nvSpPr>
        <p:spPr>
          <a:xfrm>
            <a:off x="8460432" y="2388547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/>
              <a:t>63Vac (EU)</a:t>
            </a:r>
          </a:p>
          <a:p>
            <a:pPr algn="l" rtl="0"/>
            <a:r>
              <a:rPr lang="en-US" sz="700" dirty="0" smtClean="0"/>
              <a:t>87Vac (US)</a:t>
            </a:r>
            <a:endParaRPr lang="he-IL" sz="700" dirty="0"/>
          </a:p>
        </p:txBody>
      </p:sp>
      <p:sp>
        <p:nvSpPr>
          <p:cNvPr id="221" name="TextBox 220"/>
          <p:cNvSpPr txBox="1"/>
          <p:nvPr/>
        </p:nvSpPr>
        <p:spPr>
          <a:xfrm>
            <a:off x="6516216" y="2385490"/>
            <a:ext cx="7920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/>
              <a:t>63Vac (EU)</a:t>
            </a:r>
          </a:p>
          <a:p>
            <a:pPr algn="l" rtl="0"/>
            <a:r>
              <a:rPr lang="en-US" sz="700" dirty="0" smtClean="0"/>
              <a:t>87Vac (US)</a:t>
            </a:r>
            <a:endParaRPr lang="he-IL" sz="700" dirty="0"/>
          </a:p>
        </p:txBody>
      </p:sp>
      <p:sp>
        <p:nvSpPr>
          <p:cNvPr id="223" name="TextBox 222"/>
          <p:cNvSpPr txBox="1"/>
          <p:nvPr/>
        </p:nvSpPr>
        <p:spPr>
          <a:xfrm>
            <a:off x="1532852" y="2843863"/>
            <a:ext cx="792088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rgbClr val="034EE3"/>
                </a:solidFill>
              </a:rPr>
              <a:t>24Vac</a:t>
            </a:r>
            <a:r>
              <a:rPr lang="en-US" sz="700" dirty="0" smtClean="0"/>
              <a:t> </a:t>
            </a:r>
            <a:endParaRPr lang="he-IL" sz="700" dirty="0"/>
          </a:p>
        </p:txBody>
      </p:sp>
      <p:sp>
        <p:nvSpPr>
          <p:cNvPr id="224" name="TextBox 223"/>
          <p:cNvSpPr txBox="1"/>
          <p:nvPr/>
        </p:nvSpPr>
        <p:spPr>
          <a:xfrm>
            <a:off x="3649542" y="2821326"/>
            <a:ext cx="792088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rgbClr val="034EE3"/>
                </a:solidFill>
              </a:rPr>
              <a:t>24Vac</a:t>
            </a:r>
            <a:r>
              <a:rPr lang="en-US" sz="700" dirty="0" smtClean="0"/>
              <a:t> </a:t>
            </a:r>
            <a:endParaRPr lang="he-IL" sz="700" dirty="0"/>
          </a:p>
        </p:txBody>
      </p:sp>
      <p:sp>
        <p:nvSpPr>
          <p:cNvPr id="225" name="TextBox 224"/>
          <p:cNvSpPr txBox="1"/>
          <p:nvPr/>
        </p:nvSpPr>
        <p:spPr>
          <a:xfrm>
            <a:off x="5796136" y="2837283"/>
            <a:ext cx="792088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rgbClr val="034EE3"/>
                </a:solidFill>
              </a:rPr>
              <a:t>24Vac </a:t>
            </a:r>
            <a:endParaRPr lang="he-IL" sz="700" dirty="0">
              <a:solidFill>
                <a:srgbClr val="034EE3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100392" y="2837283"/>
            <a:ext cx="792088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rgbClr val="034EE3"/>
                </a:solidFill>
              </a:rPr>
              <a:t>24Vac</a:t>
            </a:r>
            <a:r>
              <a:rPr lang="en-US" sz="700" dirty="0" smtClean="0"/>
              <a:t> </a:t>
            </a:r>
            <a:endParaRPr lang="he-IL" sz="700" dirty="0"/>
          </a:p>
        </p:txBody>
      </p:sp>
      <p:sp>
        <p:nvSpPr>
          <p:cNvPr id="173" name="Rectangle 172"/>
          <p:cNvSpPr/>
          <p:nvPr/>
        </p:nvSpPr>
        <p:spPr>
          <a:xfrm flipH="1">
            <a:off x="6111870" y="2641411"/>
            <a:ext cx="148675" cy="2172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5" name="Rectangle 174"/>
          <p:cNvSpPr/>
          <p:nvPr/>
        </p:nvSpPr>
        <p:spPr>
          <a:xfrm flipH="1">
            <a:off x="3971249" y="2557832"/>
            <a:ext cx="148675" cy="2172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9" name="Rectangle 198"/>
          <p:cNvSpPr/>
          <p:nvPr/>
        </p:nvSpPr>
        <p:spPr>
          <a:xfrm flipH="1">
            <a:off x="1854559" y="2542436"/>
            <a:ext cx="148675" cy="2172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8" name="Freeform 227"/>
          <p:cNvSpPr/>
          <p:nvPr/>
        </p:nvSpPr>
        <p:spPr>
          <a:xfrm>
            <a:off x="228715" y="2565402"/>
            <a:ext cx="233251" cy="184633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1" name="Freeform 230"/>
          <p:cNvSpPr/>
          <p:nvPr/>
        </p:nvSpPr>
        <p:spPr>
          <a:xfrm>
            <a:off x="1650558" y="3109888"/>
            <a:ext cx="233251" cy="84026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34EE3"/>
              </a:solidFill>
            </a:endParaRPr>
          </a:p>
        </p:txBody>
      </p:sp>
      <p:sp>
        <p:nvSpPr>
          <p:cNvPr id="232" name="Freeform 231"/>
          <p:cNvSpPr/>
          <p:nvPr/>
        </p:nvSpPr>
        <p:spPr>
          <a:xfrm>
            <a:off x="3707904" y="3125315"/>
            <a:ext cx="233251" cy="84026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3" name="Freeform 232"/>
          <p:cNvSpPr/>
          <p:nvPr/>
        </p:nvSpPr>
        <p:spPr>
          <a:xfrm>
            <a:off x="5850917" y="3125315"/>
            <a:ext cx="233251" cy="84026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4" name="Freeform 233"/>
          <p:cNvSpPr/>
          <p:nvPr/>
        </p:nvSpPr>
        <p:spPr>
          <a:xfrm>
            <a:off x="8172400" y="3125315"/>
            <a:ext cx="233251" cy="84026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7" name="Freeform 236"/>
          <p:cNvSpPr/>
          <p:nvPr/>
        </p:nvSpPr>
        <p:spPr>
          <a:xfrm>
            <a:off x="1882333" y="3989298"/>
            <a:ext cx="116625" cy="84026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270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1203303" y="3864647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642" y="4008451"/>
            <a:ext cx="72000" cy="2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9" name="Up Arrow 238"/>
          <p:cNvSpPr/>
          <p:nvPr/>
        </p:nvSpPr>
        <p:spPr>
          <a:xfrm rot="10800000">
            <a:off x="1830575" y="2921282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1" name="Up Arrow 240"/>
          <p:cNvSpPr/>
          <p:nvPr/>
        </p:nvSpPr>
        <p:spPr>
          <a:xfrm rot="10800000">
            <a:off x="3919942" y="298261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2" name="Up Arrow 241"/>
          <p:cNvSpPr/>
          <p:nvPr/>
        </p:nvSpPr>
        <p:spPr>
          <a:xfrm rot="10800000">
            <a:off x="6074756" y="304391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49" name="Group 248"/>
          <p:cNvGrpSpPr/>
          <p:nvPr/>
        </p:nvGrpSpPr>
        <p:grpSpPr>
          <a:xfrm rot="10800000" flipV="1">
            <a:off x="1461465" y="4073525"/>
            <a:ext cx="243646" cy="131910"/>
            <a:chOff x="8290204" y="396924"/>
            <a:chExt cx="314243" cy="174269"/>
          </a:xfrm>
        </p:grpSpPr>
        <p:sp>
          <p:nvSpPr>
            <p:cNvPr id="250" name="Rectangle 249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1" name="Oval 250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2" name="Isosceles Triangle 251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53" name="Straight Arrow Connector 252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Arrow Connector 253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5" name="Group 254"/>
          <p:cNvGrpSpPr/>
          <p:nvPr/>
        </p:nvGrpSpPr>
        <p:grpSpPr>
          <a:xfrm>
            <a:off x="2399921" y="4073525"/>
            <a:ext cx="243646" cy="131910"/>
            <a:chOff x="8290204" y="396924"/>
            <a:chExt cx="314243" cy="174269"/>
          </a:xfrm>
        </p:grpSpPr>
        <p:sp>
          <p:nvSpPr>
            <p:cNvPr id="256" name="Rectangle 255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7" name="Oval 256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8" name="Isosceles Triangle 257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59" name="Straight Arrow Connector 258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Arrow Connector 259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1" name="Group 290"/>
          <p:cNvGrpSpPr/>
          <p:nvPr/>
        </p:nvGrpSpPr>
        <p:grpSpPr>
          <a:xfrm>
            <a:off x="4575077" y="3713485"/>
            <a:ext cx="243646" cy="131910"/>
            <a:chOff x="8290204" y="396924"/>
            <a:chExt cx="314243" cy="174269"/>
          </a:xfrm>
        </p:grpSpPr>
        <p:sp>
          <p:nvSpPr>
            <p:cNvPr id="292" name="Rectangle 291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3" name="Oval 292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4" name="Isosceles Triangle 293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95" name="Straight Arrow Connector 294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Arrow Connector 295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7" name="Group 296"/>
          <p:cNvGrpSpPr/>
          <p:nvPr/>
        </p:nvGrpSpPr>
        <p:grpSpPr>
          <a:xfrm rot="10800000" flipV="1">
            <a:off x="3462979" y="3713484"/>
            <a:ext cx="243646" cy="131910"/>
            <a:chOff x="8290204" y="396924"/>
            <a:chExt cx="314243" cy="174269"/>
          </a:xfrm>
        </p:grpSpPr>
        <p:sp>
          <p:nvSpPr>
            <p:cNvPr id="298" name="Rectangle 297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9" name="Oval 298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0" name="Isosceles Triangle 299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01" name="Straight Arrow Connector 300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Arrow Connector 301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6" name="Group 315"/>
          <p:cNvGrpSpPr/>
          <p:nvPr/>
        </p:nvGrpSpPr>
        <p:grpSpPr>
          <a:xfrm>
            <a:off x="6673719" y="3917403"/>
            <a:ext cx="243646" cy="131910"/>
            <a:chOff x="8290204" y="396924"/>
            <a:chExt cx="314243" cy="174269"/>
          </a:xfrm>
        </p:grpSpPr>
        <p:sp>
          <p:nvSpPr>
            <p:cNvPr id="319" name="Rectangle 318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0" name="Oval 319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1" name="Isosceles Triangle 320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22" name="Straight Arrow Connector 321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Arrow Connector 322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4" name="Group 323"/>
          <p:cNvGrpSpPr/>
          <p:nvPr/>
        </p:nvGrpSpPr>
        <p:grpSpPr>
          <a:xfrm rot="10800000" flipV="1">
            <a:off x="7884368" y="3917403"/>
            <a:ext cx="243646" cy="131910"/>
            <a:chOff x="8290204" y="396924"/>
            <a:chExt cx="314243" cy="174269"/>
          </a:xfrm>
        </p:grpSpPr>
        <p:sp>
          <p:nvSpPr>
            <p:cNvPr id="325" name="Rectangle 324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6" name="Oval 325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7" name="Isosceles Triangle 326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34" name="Straight Arrow Connector 333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Arrow Connector 334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Elbow Connector 15"/>
          <p:cNvCxnSpPr>
            <a:stCxn id="206" idx="3"/>
            <a:endCxn id="251" idx="0"/>
          </p:cNvCxnSpPr>
          <p:nvPr/>
        </p:nvCxnSpPr>
        <p:spPr>
          <a:xfrm rot="10800000" flipV="1">
            <a:off x="1639117" y="4003387"/>
            <a:ext cx="108592" cy="701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Elbow Connector 336"/>
          <p:cNvCxnSpPr/>
          <p:nvPr/>
        </p:nvCxnSpPr>
        <p:spPr>
          <a:xfrm rot="10800000" flipV="1">
            <a:off x="3639757" y="3640487"/>
            <a:ext cx="108592" cy="701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Elbow Connector 337"/>
          <p:cNvCxnSpPr>
            <a:stCxn id="200" idx="1"/>
          </p:cNvCxnSpPr>
          <p:nvPr/>
        </p:nvCxnSpPr>
        <p:spPr>
          <a:xfrm>
            <a:off x="2338528" y="4001791"/>
            <a:ext cx="123043" cy="71263"/>
          </a:xfrm>
          <a:prstGeom prst="bentConnector3">
            <a:avLst>
              <a:gd name="adj1" fmla="val 10050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Elbow Connector 338"/>
          <p:cNvCxnSpPr/>
          <p:nvPr/>
        </p:nvCxnSpPr>
        <p:spPr>
          <a:xfrm>
            <a:off x="4522391" y="3634897"/>
            <a:ext cx="123043" cy="71263"/>
          </a:xfrm>
          <a:prstGeom prst="bentConnector3">
            <a:avLst>
              <a:gd name="adj1" fmla="val 10050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Elbow Connector 339"/>
          <p:cNvCxnSpPr/>
          <p:nvPr/>
        </p:nvCxnSpPr>
        <p:spPr>
          <a:xfrm rot="10800000" flipV="1">
            <a:off x="5733004" y="4006128"/>
            <a:ext cx="108592" cy="701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 rot="10800000" flipV="1">
            <a:off x="5552490" y="4073524"/>
            <a:ext cx="243646" cy="131910"/>
            <a:chOff x="8290204" y="396924"/>
            <a:chExt cx="314243" cy="174269"/>
          </a:xfrm>
        </p:grpSpPr>
        <p:sp>
          <p:nvSpPr>
            <p:cNvPr id="304" name="Rectangle 303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6" name="Oval 305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7" name="Isosceles Triangle 306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12" name="Straight Arrow Connector 311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Arrow Connector 313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1" name="Elbow Connector 340"/>
          <p:cNvCxnSpPr/>
          <p:nvPr/>
        </p:nvCxnSpPr>
        <p:spPr>
          <a:xfrm>
            <a:off x="6650190" y="3838246"/>
            <a:ext cx="123043" cy="71263"/>
          </a:xfrm>
          <a:prstGeom prst="bentConnector3">
            <a:avLst>
              <a:gd name="adj1" fmla="val 10050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Elbow Connector 341"/>
          <p:cNvCxnSpPr/>
          <p:nvPr/>
        </p:nvCxnSpPr>
        <p:spPr>
          <a:xfrm rot="10800000" flipV="1">
            <a:off x="8071900" y="3838906"/>
            <a:ext cx="108592" cy="701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TextBox 343"/>
          <p:cNvSpPr txBox="1"/>
          <p:nvPr/>
        </p:nvSpPr>
        <p:spPr>
          <a:xfrm>
            <a:off x="3234475" y="3501034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sp>
        <p:nvSpPr>
          <p:cNvPr id="346" name="Rectangle 345"/>
          <p:cNvSpPr/>
          <p:nvPr/>
        </p:nvSpPr>
        <p:spPr>
          <a:xfrm>
            <a:off x="2353813" y="3897950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3" name="TextBox 342"/>
          <p:cNvSpPr txBox="1"/>
          <p:nvPr/>
        </p:nvSpPr>
        <p:spPr>
          <a:xfrm>
            <a:off x="2123728" y="3853790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4537130" y="3540012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0" name="TextBox 349"/>
          <p:cNvSpPr txBox="1"/>
          <p:nvPr/>
        </p:nvSpPr>
        <p:spPr>
          <a:xfrm>
            <a:off x="4300109" y="3488481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sp>
        <p:nvSpPr>
          <p:cNvPr id="351" name="TextBox 350"/>
          <p:cNvSpPr txBox="1"/>
          <p:nvPr/>
        </p:nvSpPr>
        <p:spPr>
          <a:xfrm>
            <a:off x="5348043" y="3858336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5587589" y="3913867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4" name="Rectangle 353"/>
          <p:cNvSpPr/>
          <p:nvPr/>
        </p:nvSpPr>
        <p:spPr>
          <a:xfrm>
            <a:off x="6773233" y="3751588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5" name="Rectangle 354"/>
          <p:cNvSpPr/>
          <p:nvPr/>
        </p:nvSpPr>
        <p:spPr>
          <a:xfrm>
            <a:off x="7932178" y="3744918"/>
            <a:ext cx="231948" cy="81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6" name="TextBox 355"/>
          <p:cNvSpPr txBox="1"/>
          <p:nvPr/>
        </p:nvSpPr>
        <p:spPr>
          <a:xfrm>
            <a:off x="5352139" y="3862336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6537688" y="3699205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7695634" y="3698933"/>
            <a:ext cx="545437" cy="1846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" dirty="0" smtClean="0">
                <a:solidFill>
                  <a:srgbClr val="FF0000"/>
                </a:solidFill>
              </a:rPr>
              <a:t>12Vdc</a:t>
            </a:r>
            <a:endParaRPr lang="he-IL" sz="600" dirty="0">
              <a:solidFill>
                <a:srgbClr val="FF0000"/>
              </a:solidFill>
            </a:endParaRPr>
          </a:p>
        </p:txBody>
      </p:sp>
      <p:pic>
        <p:nvPicPr>
          <p:cNvPr id="35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906" y="4011663"/>
            <a:ext cx="72000" cy="2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1" name="Oval 190"/>
          <p:cNvSpPr/>
          <p:nvPr/>
        </p:nvSpPr>
        <p:spPr>
          <a:xfrm>
            <a:off x="353706" y="1682999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1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208" name="Straight Connector 207"/>
          <p:cNvCxnSpPr/>
          <p:nvPr/>
        </p:nvCxnSpPr>
        <p:spPr>
          <a:xfrm>
            <a:off x="461966" y="1898999"/>
            <a:ext cx="0" cy="57506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Oval 216"/>
          <p:cNvSpPr/>
          <p:nvPr/>
        </p:nvSpPr>
        <p:spPr>
          <a:xfrm>
            <a:off x="2951832" y="1632359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3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222" name="Straight Connector 221"/>
          <p:cNvCxnSpPr/>
          <p:nvPr/>
        </p:nvCxnSpPr>
        <p:spPr>
          <a:xfrm>
            <a:off x="3059832" y="1853033"/>
            <a:ext cx="0" cy="927924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3124338" y="1476486"/>
            <a:ext cx="113942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trunk Coaxial  cable  or power cable</a:t>
            </a:r>
            <a:endParaRPr lang="he-IL" sz="900" dirty="0"/>
          </a:p>
        </p:txBody>
      </p:sp>
      <p:sp>
        <p:nvSpPr>
          <p:cNvPr id="229" name="TextBox 228"/>
          <p:cNvSpPr txBox="1"/>
          <p:nvPr/>
        </p:nvSpPr>
        <p:spPr>
          <a:xfrm>
            <a:off x="517177" y="1693529"/>
            <a:ext cx="113942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CATV P.S</a:t>
            </a:r>
            <a:endParaRPr lang="he-IL" sz="900" dirty="0"/>
          </a:p>
        </p:txBody>
      </p:sp>
      <p:sp>
        <p:nvSpPr>
          <p:cNvPr id="230" name="Oval 229"/>
          <p:cNvSpPr/>
          <p:nvPr/>
        </p:nvSpPr>
        <p:spPr>
          <a:xfrm>
            <a:off x="6075693" y="1757335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35" name="Straight Connector 234"/>
          <p:cNvCxnSpPr/>
          <p:nvPr/>
        </p:nvCxnSpPr>
        <p:spPr>
          <a:xfrm>
            <a:off x="6186205" y="1973187"/>
            <a:ext cx="3" cy="677109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6249688" y="1589067"/>
            <a:ext cx="150919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 </a:t>
            </a:r>
            <a:r>
              <a:rPr lang="en-US" sz="900" dirty="0" err="1" smtClean="0"/>
              <a:t>Vac</a:t>
            </a:r>
            <a:r>
              <a:rPr lang="en-US" sz="900" dirty="0" smtClean="0"/>
              <a:t> Tap </a:t>
            </a:r>
          </a:p>
          <a:p>
            <a:pPr algn="l" rtl="0"/>
            <a:r>
              <a:rPr lang="en-US" sz="900" dirty="0" smtClean="0"/>
              <a:t>Tap-AC–AC Down Converter</a:t>
            </a:r>
          </a:p>
          <a:p>
            <a:pPr algn="l" rtl="0"/>
            <a:r>
              <a:rPr lang="en-US" sz="900" b="1" dirty="0" smtClean="0"/>
              <a:t>+Power </a:t>
            </a:r>
            <a:r>
              <a:rPr lang="en-US" sz="900" b="1" dirty="0"/>
              <a:t>through</a:t>
            </a:r>
            <a:r>
              <a:rPr lang="en-US" sz="900" dirty="0" smtClean="0"/>
              <a:t> </a:t>
            </a:r>
            <a:endParaRPr lang="he-IL" sz="900" dirty="0"/>
          </a:p>
        </p:txBody>
      </p:sp>
      <p:sp>
        <p:nvSpPr>
          <p:cNvPr id="238" name="Oval 237"/>
          <p:cNvSpPr/>
          <p:nvPr/>
        </p:nvSpPr>
        <p:spPr>
          <a:xfrm>
            <a:off x="6425945" y="2929338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5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240" name="Straight Connector 239"/>
          <p:cNvCxnSpPr>
            <a:stCxn id="238" idx="3"/>
          </p:cNvCxnSpPr>
          <p:nvPr/>
        </p:nvCxnSpPr>
        <p:spPr>
          <a:xfrm flipH="1">
            <a:off x="6337412" y="3113706"/>
            <a:ext cx="120165" cy="33182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6580819" y="2883650"/>
            <a:ext cx="1260371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Drop Coaxial  cables  (RG 11, RG 6) or power cable</a:t>
            </a:r>
            <a:endParaRPr lang="he-IL" sz="900" dirty="0"/>
          </a:p>
        </p:txBody>
      </p:sp>
      <p:sp>
        <p:nvSpPr>
          <p:cNvPr id="244" name="Up Arrow 243"/>
          <p:cNvSpPr/>
          <p:nvPr/>
        </p:nvSpPr>
        <p:spPr>
          <a:xfrm rot="10800000">
            <a:off x="8407092" y="3021381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91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5" name="Oval 244"/>
          <p:cNvSpPr/>
          <p:nvPr/>
        </p:nvSpPr>
        <p:spPr>
          <a:xfrm>
            <a:off x="6260545" y="4479986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6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246" name="Straight Connector 245"/>
          <p:cNvCxnSpPr>
            <a:stCxn id="245" idx="0"/>
            <a:endCxn id="195" idx="2"/>
          </p:cNvCxnSpPr>
          <p:nvPr/>
        </p:nvCxnSpPr>
        <p:spPr>
          <a:xfrm flipV="1">
            <a:off x="6368545" y="3900293"/>
            <a:ext cx="218446" cy="579693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6433762" y="4437901"/>
            <a:ext cx="956996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24Vac-12VDC </a:t>
            </a:r>
          </a:p>
          <a:p>
            <a:pPr algn="l" rtl="0"/>
            <a:r>
              <a:rPr lang="en-US" sz="900" dirty="0" smtClean="0"/>
              <a:t>Down converter &amp; regulator </a:t>
            </a:r>
            <a:endParaRPr lang="he-IL" sz="900" dirty="0"/>
          </a:p>
        </p:txBody>
      </p:sp>
      <p:sp>
        <p:nvSpPr>
          <p:cNvPr id="248" name="Oval 247"/>
          <p:cNvSpPr/>
          <p:nvPr/>
        </p:nvSpPr>
        <p:spPr>
          <a:xfrm>
            <a:off x="7587634" y="443790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7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261" name="Straight Connector 260"/>
          <p:cNvCxnSpPr>
            <a:stCxn id="248" idx="7"/>
          </p:cNvCxnSpPr>
          <p:nvPr/>
        </p:nvCxnSpPr>
        <p:spPr>
          <a:xfrm flipV="1">
            <a:off x="7772002" y="4012138"/>
            <a:ext cx="260976" cy="457395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/>
          <p:cNvSpPr txBox="1"/>
          <p:nvPr/>
        </p:nvSpPr>
        <p:spPr>
          <a:xfrm>
            <a:off x="7772002" y="4361235"/>
            <a:ext cx="9569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FTTH – Optical Node </a:t>
            </a:r>
          </a:p>
        </p:txBody>
      </p:sp>
    </p:spTree>
    <p:extLst>
      <p:ext uri="{BB962C8B-B14F-4D97-AF65-F5344CB8AC3E}">
        <p14:creationId xmlns:p14="http://schemas.microsoft.com/office/powerpoint/2010/main" val="241419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42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0" y="2011702"/>
            <a:ext cx="2956450" cy="1467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6" name="TextBox 445"/>
          <p:cNvSpPr txBox="1"/>
          <p:nvPr/>
        </p:nvSpPr>
        <p:spPr>
          <a:xfrm>
            <a:off x="1187624" y="1247423"/>
            <a:ext cx="113942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trunk Coaxial  cable  or power cable</a:t>
            </a:r>
            <a:endParaRPr lang="he-IL" sz="900" dirty="0"/>
          </a:p>
        </p:txBody>
      </p:sp>
      <p:cxnSp>
        <p:nvCxnSpPr>
          <p:cNvPr id="230" name="Straight Connector 229"/>
          <p:cNvCxnSpPr/>
          <p:nvPr/>
        </p:nvCxnSpPr>
        <p:spPr>
          <a:xfrm flipV="1">
            <a:off x="4436232" y="2230058"/>
            <a:ext cx="4528256" cy="1166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flipV="1">
            <a:off x="4429078" y="2229989"/>
            <a:ext cx="4522943" cy="11662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V="1">
            <a:off x="4441544" y="2232000"/>
            <a:ext cx="4522944" cy="11662"/>
          </a:xfrm>
          <a:prstGeom prst="line">
            <a:avLst/>
          </a:prstGeom>
          <a:ln w="12700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4033077" y="2132591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Freeform 123"/>
          <p:cNvSpPr/>
          <p:nvPr/>
        </p:nvSpPr>
        <p:spPr>
          <a:xfrm>
            <a:off x="4233411" y="2302684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Freeform 124"/>
          <p:cNvSpPr/>
          <p:nvPr/>
        </p:nvSpPr>
        <p:spPr>
          <a:xfrm>
            <a:off x="4067087" y="2166168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4045350" y="2132591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/>
          <p:cNvSpPr/>
          <p:nvPr/>
        </p:nvSpPr>
        <p:spPr>
          <a:xfrm>
            <a:off x="6773094" y="2128800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6" name="Freeform 245"/>
          <p:cNvSpPr/>
          <p:nvPr/>
        </p:nvSpPr>
        <p:spPr>
          <a:xfrm>
            <a:off x="6973428" y="2298893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034E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7" name="Freeform 246"/>
          <p:cNvSpPr/>
          <p:nvPr/>
        </p:nvSpPr>
        <p:spPr>
          <a:xfrm>
            <a:off x="6807104" y="2162377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48" name="Straight Connector 247"/>
          <p:cNvCxnSpPr/>
          <p:nvPr/>
        </p:nvCxnSpPr>
        <p:spPr>
          <a:xfrm flipH="1">
            <a:off x="6785367" y="2128800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4096745" y="2416832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4182328" y="2416831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4299463" y="2416830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4377119" y="2416829"/>
            <a:ext cx="7277" cy="56639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>
            <a:off x="4377119" y="2983218"/>
            <a:ext cx="330944" cy="0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4707436" y="2983222"/>
            <a:ext cx="0" cy="262321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4587689" y="3070350"/>
            <a:ext cx="240748" cy="207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18" name="Straight Connector 317"/>
          <p:cNvCxnSpPr/>
          <p:nvPr/>
        </p:nvCxnSpPr>
        <p:spPr>
          <a:xfrm flipH="1">
            <a:off x="4587689" y="3070134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064" y="3218740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6" name="Straight Connector 335"/>
          <p:cNvCxnSpPr/>
          <p:nvPr/>
        </p:nvCxnSpPr>
        <p:spPr>
          <a:xfrm flipV="1">
            <a:off x="4786860" y="3277680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8" name="Group 327"/>
          <p:cNvGrpSpPr/>
          <p:nvPr/>
        </p:nvGrpSpPr>
        <p:grpSpPr>
          <a:xfrm>
            <a:off x="4555419" y="3389559"/>
            <a:ext cx="367913" cy="218103"/>
            <a:chOff x="8290204" y="396924"/>
            <a:chExt cx="314243" cy="174269"/>
          </a:xfrm>
        </p:grpSpPr>
        <p:sp>
          <p:nvSpPr>
            <p:cNvPr id="329" name="Rectangle 328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0" name="Oval 329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1" name="Isosceles Triangle 330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32" name="Straight Arrow Connector 331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70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638" y="1819209"/>
            <a:ext cx="690715" cy="5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356" y="2653018"/>
            <a:ext cx="635135" cy="47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1" name="Group 420"/>
          <p:cNvGrpSpPr/>
          <p:nvPr/>
        </p:nvGrpSpPr>
        <p:grpSpPr>
          <a:xfrm>
            <a:off x="6809050" y="2415312"/>
            <a:ext cx="315296" cy="528438"/>
            <a:chOff x="1736424" y="2519015"/>
            <a:chExt cx="315296" cy="528438"/>
          </a:xfrm>
        </p:grpSpPr>
        <p:cxnSp>
          <p:nvCxnSpPr>
            <p:cNvPr id="422" name="Straight Connector 421"/>
            <p:cNvCxnSpPr/>
            <p:nvPr/>
          </p:nvCxnSpPr>
          <p:spPr>
            <a:xfrm>
              <a:off x="1736424" y="2519019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/>
          </p:nvCxnSpPr>
          <p:spPr>
            <a:xfrm>
              <a:off x="1835190" y="2519015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1952448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>
              <a:off x="2051720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7" name="TextBox 446"/>
          <p:cNvSpPr txBox="1"/>
          <p:nvPr/>
        </p:nvSpPr>
        <p:spPr>
          <a:xfrm>
            <a:off x="3324357" y="2656592"/>
            <a:ext cx="782334" cy="7848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Drop Coaxial  cables  (RG 11, RG 6) or power cable</a:t>
            </a:r>
            <a:endParaRPr lang="he-IL" sz="900" dirty="0"/>
          </a:p>
        </p:txBody>
      </p:sp>
      <p:sp>
        <p:nvSpPr>
          <p:cNvPr id="448" name="Oval 447"/>
          <p:cNvSpPr/>
          <p:nvPr/>
        </p:nvSpPr>
        <p:spPr>
          <a:xfrm>
            <a:off x="4115436" y="1285339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449" name="Straight Connector 448"/>
          <p:cNvCxnSpPr>
            <a:endCxn id="243" idx="0"/>
          </p:cNvCxnSpPr>
          <p:nvPr/>
        </p:nvCxnSpPr>
        <p:spPr>
          <a:xfrm>
            <a:off x="4223436" y="1501339"/>
            <a:ext cx="7642" cy="631252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/>
          <p:cNvSpPr txBox="1"/>
          <p:nvPr/>
        </p:nvSpPr>
        <p:spPr>
          <a:xfrm>
            <a:off x="4327792" y="1167362"/>
            <a:ext cx="150919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 </a:t>
            </a:r>
            <a:r>
              <a:rPr lang="en-US" sz="900" dirty="0" err="1" smtClean="0"/>
              <a:t>Vac</a:t>
            </a:r>
            <a:r>
              <a:rPr lang="en-US" sz="900" dirty="0" smtClean="0"/>
              <a:t> Tap </a:t>
            </a:r>
          </a:p>
          <a:p>
            <a:pPr algn="l" rtl="0"/>
            <a:r>
              <a:rPr lang="en-US" sz="900" dirty="0" smtClean="0"/>
              <a:t>Tap-AC–AC Down Converter</a:t>
            </a:r>
          </a:p>
          <a:p>
            <a:pPr algn="l" rtl="0"/>
            <a:r>
              <a:rPr lang="en-US" sz="900" b="1" dirty="0" smtClean="0"/>
              <a:t>+Power </a:t>
            </a:r>
            <a:r>
              <a:rPr lang="en-US" sz="900" b="1" dirty="0"/>
              <a:t>through</a:t>
            </a:r>
            <a:r>
              <a:rPr lang="en-US" sz="900" dirty="0" smtClean="0"/>
              <a:t> </a:t>
            </a:r>
            <a:endParaRPr lang="he-IL" sz="900" dirty="0"/>
          </a:p>
        </p:txBody>
      </p:sp>
      <p:sp>
        <p:nvSpPr>
          <p:cNvPr id="452" name="Oval 451"/>
          <p:cNvSpPr/>
          <p:nvPr/>
        </p:nvSpPr>
        <p:spPr>
          <a:xfrm>
            <a:off x="3628745" y="2484025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5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55" name="Straight Connector 454"/>
          <p:cNvCxnSpPr/>
          <p:nvPr/>
        </p:nvCxnSpPr>
        <p:spPr>
          <a:xfrm>
            <a:off x="3854691" y="2578892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Oval 463"/>
          <p:cNvSpPr/>
          <p:nvPr/>
        </p:nvSpPr>
        <p:spPr>
          <a:xfrm>
            <a:off x="3703202" y="3913138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6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65" name="Straight Connector 464"/>
          <p:cNvCxnSpPr/>
          <p:nvPr/>
        </p:nvCxnSpPr>
        <p:spPr>
          <a:xfrm>
            <a:off x="4337785" y="3192089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endCxn id="464" idx="6"/>
          </p:cNvCxnSpPr>
          <p:nvPr/>
        </p:nvCxnSpPr>
        <p:spPr>
          <a:xfrm rot="5400000">
            <a:off x="3701758" y="3391459"/>
            <a:ext cx="847123" cy="412234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3562345" y="4093604"/>
            <a:ext cx="956996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24Vac-12VDC </a:t>
            </a:r>
          </a:p>
          <a:p>
            <a:pPr algn="l" rtl="0"/>
            <a:r>
              <a:rPr lang="en-US" sz="900" dirty="0" smtClean="0"/>
              <a:t>Down converter &amp; regulator </a:t>
            </a:r>
            <a:endParaRPr lang="he-IL" sz="900" dirty="0"/>
          </a:p>
        </p:txBody>
      </p:sp>
      <p:sp>
        <p:nvSpPr>
          <p:cNvPr id="470" name="Oval 469"/>
          <p:cNvSpPr/>
          <p:nvPr/>
        </p:nvSpPr>
        <p:spPr>
          <a:xfrm>
            <a:off x="4690433" y="3913138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7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71" name="Straight Connector 470"/>
          <p:cNvCxnSpPr/>
          <p:nvPr/>
        </p:nvCxnSpPr>
        <p:spPr>
          <a:xfrm flipV="1">
            <a:off x="4799363" y="3607664"/>
            <a:ext cx="8058" cy="30960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4568761" y="4129138"/>
            <a:ext cx="9569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FTTH – Optical Node </a:t>
            </a:r>
          </a:p>
        </p:txBody>
      </p:sp>
      <p:cxnSp>
        <p:nvCxnSpPr>
          <p:cNvPr id="437" name="Elbow Connector 436"/>
          <p:cNvCxnSpPr/>
          <p:nvPr/>
        </p:nvCxnSpPr>
        <p:spPr>
          <a:xfrm rot="10800000" flipV="1">
            <a:off x="2274827" y="3531495"/>
            <a:ext cx="2300250" cy="1166437"/>
          </a:xfrm>
          <a:prstGeom prst="bentConnector3">
            <a:avLst>
              <a:gd name="adj1" fmla="val 83574"/>
            </a:avLst>
          </a:prstGeom>
          <a:ln w="15875"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Oval 547"/>
          <p:cNvSpPr/>
          <p:nvPr/>
        </p:nvSpPr>
        <p:spPr>
          <a:xfrm>
            <a:off x="2336521" y="485946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8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549" name="Straight Connector 548"/>
          <p:cNvCxnSpPr/>
          <p:nvPr/>
        </p:nvCxnSpPr>
        <p:spPr>
          <a:xfrm flipV="1">
            <a:off x="2442507" y="4683693"/>
            <a:ext cx="4029" cy="17576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TextBox 551"/>
          <p:cNvSpPr txBox="1"/>
          <p:nvPr/>
        </p:nvSpPr>
        <p:spPr>
          <a:xfrm>
            <a:off x="2581266" y="4834891"/>
            <a:ext cx="956996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Optical fiber</a:t>
            </a:r>
            <a:endParaRPr lang="he-IL" sz="900" dirty="0"/>
          </a:p>
        </p:txBody>
      </p:sp>
      <p:sp>
        <p:nvSpPr>
          <p:cNvPr id="555" name="TextBox 554"/>
          <p:cNvSpPr txBox="1"/>
          <p:nvPr/>
        </p:nvSpPr>
        <p:spPr>
          <a:xfrm flipH="1">
            <a:off x="4457196" y="3130837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800" dirty="0" smtClean="0">
                <a:solidFill>
                  <a:srgbClr val="FF0000"/>
                </a:solidFill>
              </a:rPr>
              <a:t>12Vdc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4</a:t>
            </a:fld>
            <a:endParaRPr lang="he-IL"/>
          </a:p>
        </p:txBody>
      </p:sp>
      <p:sp>
        <p:nvSpPr>
          <p:cNvPr id="121" name="Up Arrow 120"/>
          <p:cNvSpPr/>
          <p:nvPr/>
        </p:nvSpPr>
        <p:spPr>
          <a:xfrm rot="5400000">
            <a:off x="3469797" y="213738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Up Arrow 121"/>
          <p:cNvSpPr/>
          <p:nvPr/>
        </p:nvSpPr>
        <p:spPr>
          <a:xfrm rot="5400000">
            <a:off x="6101841" y="2130710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Up Arrow 122"/>
          <p:cNvSpPr/>
          <p:nvPr/>
        </p:nvSpPr>
        <p:spPr>
          <a:xfrm rot="5400000">
            <a:off x="8042763" y="2121900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TextBox 139"/>
          <p:cNvSpPr txBox="1"/>
          <p:nvPr/>
        </p:nvSpPr>
        <p:spPr>
          <a:xfrm>
            <a:off x="6522503" y="2402563"/>
            <a:ext cx="1060111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" dirty="0" smtClean="0"/>
              <a:t>24VAC</a:t>
            </a:r>
            <a:endParaRPr lang="he-IL" sz="800" dirty="0"/>
          </a:p>
        </p:txBody>
      </p:sp>
      <p:sp>
        <p:nvSpPr>
          <p:cNvPr id="135" name="Up Arrow 134"/>
          <p:cNvSpPr/>
          <p:nvPr/>
        </p:nvSpPr>
        <p:spPr>
          <a:xfrm rot="10800000">
            <a:off x="4298420" y="256062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Up Arrow 136"/>
          <p:cNvSpPr/>
          <p:nvPr/>
        </p:nvSpPr>
        <p:spPr>
          <a:xfrm rot="10800000">
            <a:off x="4625728" y="2983222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91" y="3093547"/>
            <a:ext cx="94646" cy="80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4" name="Up Arrow 143"/>
          <p:cNvSpPr/>
          <p:nvPr/>
        </p:nvSpPr>
        <p:spPr>
          <a:xfrm rot="10800000">
            <a:off x="7040599" y="2510285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7121643" y="2941139"/>
            <a:ext cx="330944" cy="0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451960" y="2941143"/>
            <a:ext cx="0" cy="262321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7332213" y="3028271"/>
            <a:ext cx="240748" cy="207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8" name="Straight Connector 147"/>
          <p:cNvCxnSpPr/>
          <p:nvPr/>
        </p:nvCxnSpPr>
        <p:spPr>
          <a:xfrm flipH="1">
            <a:off x="7332213" y="3028055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588" y="3176661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0" name="Straight Connector 149"/>
          <p:cNvCxnSpPr/>
          <p:nvPr/>
        </p:nvCxnSpPr>
        <p:spPr>
          <a:xfrm flipV="1">
            <a:off x="7531384" y="3235601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oup 150"/>
          <p:cNvGrpSpPr/>
          <p:nvPr/>
        </p:nvGrpSpPr>
        <p:grpSpPr>
          <a:xfrm>
            <a:off x="7299943" y="3347480"/>
            <a:ext cx="367913" cy="218103"/>
            <a:chOff x="8290204" y="396924"/>
            <a:chExt cx="314243" cy="174269"/>
          </a:xfrm>
        </p:grpSpPr>
        <p:sp>
          <p:nvSpPr>
            <p:cNvPr id="152" name="Rectangle 151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3" name="Oval 152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4" name="Isosceles Triangle 153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55" name="Straight Arrow Connector 154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Up Arrow 163"/>
          <p:cNvSpPr/>
          <p:nvPr/>
        </p:nvSpPr>
        <p:spPr>
          <a:xfrm rot="10800000">
            <a:off x="7370252" y="2941143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6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315" y="3051468"/>
            <a:ext cx="94646" cy="80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6" name="TextBox 165"/>
          <p:cNvSpPr txBox="1"/>
          <p:nvPr/>
        </p:nvSpPr>
        <p:spPr>
          <a:xfrm flipH="1">
            <a:off x="7208309" y="3061245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800" dirty="0" smtClean="0">
                <a:solidFill>
                  <a:srgbClr val="FF0000"/>
                </a:solidFill>
              </a:rPr>
              <a:t>12Vdc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1850891" y="121196"/>
            <a:ext cx="5989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Central Powering for FTTH networks via</a:t>
            </a:r>
            <a:r>
              <a:rPr lang="en-US" dirty="0"/>
              <a:t> existing Coaxial </a:t>
            </a:r>
            <a:r>
              <a:rPr lang="en-US" dirty="0" smtClean="0"/>
              <a:t>Cables</a:t>
            </a:r>
            <a:endParaRPr lang="he-IL" dirty="0"/>
          </a:p>
        </p:txBody>
      </p:sp>
      <p:sp>
        <p:nvSpPr>
          <p:cNvPr id="84" name="TextBox 83"/>
          <p:cNvSpPr txBox="1"/>
          <p:nvPr/>
        </p:nvSpPr>
        <p:spPr>
          <a:xfrm>
            <a:off x="496854" y="3553184"/>
            <a:ext cx="1139428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CATV P.S</a:t>
            </a:r>
            <a:endParaRPr lang="he-IL" sz="900" dirty="0"/>
          </a:p>
        </p:txBody>
      </p:sp>
      <p:sp>
        <p:nvSpPr>
          <p:cNvPr id="85" name="Oval 84"/>
          <p:cNvSpPr/>
          <p:nvPr/>
        </p:nvSpPr>
        <p:spPr>
          <a:xfrm>
            <a:off x="791592" y="334748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1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899592" y="2606328"/>
            <a:ext cx="550125" cy="989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899592" y="2592025"/>
            <a:ext cx="0" cy="755455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274826" y="1604637"/>
            <a:ext cx="7642" cy="631252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2166826" y="1386042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3</a:t>
            </a:r>
            <a:endParaRPr lang="he-IL" sz="900" b="1" dirty="0">
              <a:solidFill>
                <a:schemeClr val="tx1"/>
              </a:solidFill>
            </a:endParaRPr>
          </a:p>
        </p:txBody>
      </p:sp>
      <p:pic>
        <p:nvPicPr>
          <p:cNvPr id="10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389" y="1845968"/>
            <a:ext cx="690715" cy="5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5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Rectangle 427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Rectangle 128"/>
          <p:cNvSpPr/>
          <p:nvPr/>
        </p:nvSpPr>
        <p:spPr>
          <a:xfrm>
            <a:off x="112484" y="763140"/>
            <a:ext cx="4467573" cy="4680520"/>
          </a:xfrm>
          <a:prstGeom prst="rect">
            <a:avLst/>
          </a:prstGeom>
          <a:solidFill>
            <a:srgbClr val="93F9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1850891" y="121196"/>
            <a:ext cx="5989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/>
              <a:t>Remote Power redundancy system for FTTH networks via</a:t>
            </a:r>
            <a:r>
              <a:rPr lang="en-US" sz="1400" dirty="0"/>
              <a:t> existing Coaxial Cables &amp; </a:t>
            </a:r>
            <a:r>
              <a:rPr lang="en-US" sz="1400" dirty="0" smtClean="0"/>
              <a:t>on-line AC </a:t>
            </a:r>
            <a:r>
              <a:rPr lang="en-US" sz="1400" dirty="0"/>
              <a:t>phase controller</a:t>
            </a:r>
            <a:r>
              <a:rPr lang="en-US" dirty="0" smtClean="0"/>
              <a:t> </a:t>
            </a:r>
            <a:endParaRPr lang="he-IL" dirty="0"/>
          </a:p>
        </p:txBody>
      </p:sp>
      <p:pic>
        <p:nvPicPr>
          <p:cNvPr id="43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737" y="2109148"/>
            <a:ext cx="3879885" cy="171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80" name="Straight Connector 379"/>
          <p:cNvCxnSpPr/>
          <p:nvPr/>
        </p:nvCxnSpPr>
        <p:spPr>
          <a:xfrm>
            <a:off x="554975" y="2357060"/>
            <a:ext cx="23368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554975" y="2357060"/>
            <a:ext cx="2331549" cy="0"/>
          </a:xfrm>
          <a:prstGeom prst="line">
            <a:avLst/>
          </a:prstGeom>
          <a:ln w="95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>
            <a:off x="554975" y="2357060"/>
            <a:ext cx="2331550" cy="0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Rectangle 382"/>
          <p:cNvSpPr/>
          <p:nvPr/>
        </p:nvSpPr>
        <p:spPr>
          <a:xfrm>
            <a:off x="1571427" y="2268256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4" name="Freeform 383"/>
          <p:cNvSpPr/>
          <p:nvPr/>
        </p:nvSpPr>
        <p:spPr>
          <a:xfrm>
            <a:off x="1771761" y="2438349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5" name="Freeform 384"/>
          <p:cNvSpPr/>
          <p:nvPr/>
        </p:nvSpPr>
        <p:spPr>
          <a:xfrm>
            <a:off x="1605437" y="2301833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86" name="Straight Connector 385"/>
          <p:cNvCxnSpPr/>
          <p:nvPr/>
        </p:nvCxnSpPr>
        <p:spPr>
          <a:xfrm flipH="1">
            <a:off x="1583700" y="2268256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Rectangle 386"/>
          <p:cNvSpPr/>
          <p:nvPr/>
        </p:nvSpPr>
        <p:spPr>
          <a:xfrm>
            <a:off x="185674" y="2264465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8" name="Freeform 387"/>
          <p:cNvSpPr/>
          <p:nvPr/>
        </p:nvSpPr>
        <p:spPr>
          <a:xfrm>
            <a:off x="367573" y="2434558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9" name="Freeform 388"/>
          <p:cNvSpPr/>
          <p:nvPr/>
        </p:nvSpPr>
        <p:spPr>
          <a:xfrm>
            <a:off x="201249" y="2298042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90" name="Straight Connector 389"/>
          <p:cNvCxnSpPr/>
          <p:nvPr/>
        </p:nvCxnSpPr>
        <p:spPr>
          <a:xfrm flipH="1">
            <a:off x="179512" y="2264465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TextBox 390"/>
          <p:cNvSpPr txBox="1"/>
          <p:nvPr/>
        </p:nvSpPr>
        <p:spPr>
          <a:xfrm flipH="1">
            <a:off x="592266" y="3276556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900" dirty="0" smtClean="0">
                <a:solidFill>
                  <a:srgbClr val="FF0000"/>
                </a:solidFill>
              </a:rPr>
              <a:t>12Vdc</a:t>
            </a:r>
            <a:endParaRPr lang="en-US" sz="800" dirty="0" smtClean="0">
              <a:solidFill>
                <a:srgbClr val="FF0000"/>
              </a:solidFill>
            </a:endParaRPr>
          </a:p>
        </p:txBody>
      </p:sp>
      <p:cxnSp>
        <p:nvCxnSpPr>
          <p:cNvPr id="392" name="Straight Connector 391"/>
          <p:cNvCxnSpPr/>
          <p:nvPr/>
        </p:nvCxnSpPr>
        <p:spPr>
          <a:xfrm>
            <a:off x="221635" y="2548881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/>
          <p:cNvCxnSpPr/>
          <p:nvPr/>
        </p:nvCxnSpPr>
        <p:spPr>
          <a:xfrm>
            <a:off x="307218" y="2548880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>
            <a:off x="424353" y="2548879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/>
          <p:nvPr/>
        </p:nvCxnSpPr>
        <p:spPr>
          <a:xfrm>
            <a:off x="502009" y="2548878"/>
            <a:ext cx="0" cy="53205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>
            <a:off x="502009" y="3075556"/>
            <a:ext cx="330944" cy="0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/>
          <p:nvPr/>
        </p:nvCxnSpPr>
        <p:spPr>
          <a:xfrm>
            <a:off x="832326" y="3075560"/>
            <a:ext cx="0" cy="262321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" name="Rectangle 397"/>
          <p:cNvSpPr/>
          <p:nvPr/>
        </p:nvSpPr>
        <p:spPr>
          <a:xfrm>
            <a:off x="712579" y="3162688"/>
            <a:ext cx="240748" cy="207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99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25" y="3192464"/>
            <a:ext cx="93201" cy="7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00" name="Straight Connector 399"/>
          <p:cNvCxnSpPr/>
          <p:nvPr/>
        </p:nvCxnSpPr>
        <p:spPr>
          <a:xfrm flipH="1">
            <a:off x="712579" y="3162472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54" y="3311078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02" name="Straight Connector 401"/>
          <p:cNvCxnSpPr/>
          <p:nvPr/>
        </p:nvCxnSpPr>
        <p:spPr>
          <a:xfrm flipV="1">
            <a:off x="911750" y="3370018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3" name="Group 402"/>
          <p:cNvGrpSpPr/>
          <p:nvPr/>
        </p:nvGrpSpPr>
        <p:grpSpPr>
          <a:xfrm>
            <a:off x="680309" y="3481897"/>
            <a:ext cx="367913" cy="218103"/>
            <a:chOff x="8290204" y="396924"/>
            <a:chExt cx="314243" cy="174269"/>
          </a:xfrm>
        </p:grpSpPr>
        <p:sp>
          <p:nvSpPr>
            <p:cNvPr id="407" name="Rectangle 406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8" name="Oval 407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9" name="Isosceles Triangle 408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410" name="Straight Arrow Connector 409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Arrow Connector 410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4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8" y="1954874"/>
            <a:ext cx="690715" cy="5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5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57" y="2735910"/>
            <a:ext cx="635135" cy="47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75" name="Group 2074"/>
          <p:cNvGrpSpPr/>
          <p:nvPr/>
        </p:nvGrpSpPr>
        <p:grpSpPr>
          <a:xfrm>
            <a:off x="1604295" y="2552493"/>
            <a:ext cx="315296" cy="528438"/>
            <a:chOff x="1736424" y="2519015"/>
            <a:chExt cx="315296" cy="528438"/>
          </a:xfrm>
        </p:grpSpPr>
        <p:cxnSp>
          <p:nvCxnSpPr>
            <p:cNvPr id="414" name="Straight Connector 413"/>
            <p:cNvCxnSpPr/>
            <p:nvPr/>
          </p:nvCxnSpPr>
          <p:spPr>
            <a:xfrm>
              <a:off x="1736424" y="2519019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1835190" y="2519015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>
              <a:off x="1952448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>
              <a:off x="2051720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6" name="TextBox 2075"/>
          <p:cNvSpPr txBox="1"/>
          <p:nvPr/>
        </p:nvSpPr>
        <p:spPr>
          <a:xfrm>
            <a:off x="1351649" y="2546046"/>
            <a:ext cx="1060111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 smtClean="0"/>
              <a:t>24VAC</a:t>
            </a:r>
            <a:endParaRPr lang="he-IL" sz="900" dirty="0"/>
          </a:p>
        </p:txBody>
      </p:sp>
      <p:cxnSp>
        <p:nvCxnSpPr>
          <p:cNvPr id="305" name="Straight Connector 304"/>
          <p:cNvCxnSpPr/>
          <p:nvPr/>
        </p:nvCxnSpPr>
        <p:spPr>
          <a:xfrm>
            <a:off x="2390779" y="2945979"/>
            <a:ext cx="495745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/>
          <p:cNvCxnSpPr/>
          <p:nvPr/>
        </p:nvCxnSpPr>
        <p:spPr>
          <a:xfrm flipV="1">
            <a:off x="2390779" y="2931809"/>
            <a:ext cx="0" cy="1327322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 316"/>
          <p:cNvSpPr/>
          <p:nvPr/>
        </p:nvSpPr>
        <p:spPr>
          <a:xfrm>
            <a:off x="2282779" y="425913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1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438" name="Oval 437"/>
          <p:cNvSpPr/>
          <p:nvPr/>
        </p:nvSpPr>
        <p:spPr>
          <a:xfrm>
            <a:off x="2951836" y="1666866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2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39" name="Straight Connector 438"/>
          <p:cNvCxnSpPr/>
          <p:nvPr/>
        </p:nvCxnSpPr>
        <p:spPr>
          <a:xfrm>
            <a:off x="3059836" y="1882866"/>
            <a:ext cx="0" cy="41146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 txBox="1"/>
          <p:nvPr/>
        </p:nvSpPr>
        <p:spPr>
          <a:xfrm>
            <a:off x="2486079" y="1266756"/>
            <a:ext cx="12962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AC Phase controller</a:t>
            </a:r>
          </a:p>
          <a:p>
            <a:pPr algn="l" rtl="0"/>
            <a:r>
              <a:rPr lang="en-US" sz="900" dirty="0" smtClean="0"/>
              <a:t>SYNERGY or DPSv5  </a:t>
            </a:r>
            <a:endParaRPr lang="he-IL" sz="900" dirty="0"/>
          </a:p>
        </p:txBody>
      </p:sp>
      <p:cxnSp>
        <p:nvCxnSpPr>
          <p:cNvPr id="443" name="Straight Connector 442"/>
          <p:cNvCxnSpPr/>
          <p:nvPr/>
        </p:nvCxnSpPr>
        <p:spPr>
          <a:xfrm flipV="1">
            <a:off x="4580057" y="2357060"/>
            <a:ext cx="0" cy="161403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Oval 444"/>
          <p:cNvSpPr/>
          <p:nvPr/>
        </p:nvSpPr>
        <p:spPr>
          <a:xfrm>
            <a:off x="4470627" y="3961298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3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446" name="TextBox 445"/>
          <p:cNvSpPr txBox="1"/>
          <p:nvPr/>
        </p:nvSpPr>
        <p:spPr>
          <a:xfrm>
            <a:off x="4656708" y="3903683"/>
            <a:ext cx="113942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trunk Coaxial  cable  or power cable</a:t>
            </a:r>
            <a:endParaRPr lang="he-IL" sz="900" dirty="0"/>
          </a:p>
        </p:txBody>
      </p:sp>
      <p:grpSp>
        <p:nvGrpSpPr>
          <p:cNvPr id="435" name="Group 434"/>
          <p:cNvGrpSpPr/>
          <p:nvPr/>
        </p:nvGrpSpPr>
        <p:grpSpPr>
          <a:xfrm>
            <a:off x="6151706" y="1287544"/>
            <a:ext cx="2830281" cy="3434073"/>
            <a:chOff x="6158487" y="1312564"/>
            <a:chExt cx="2830281" cy="3434073"/>
          </a:xfrm>
        </p:grpSpPr>
        <p:cxnSp>
          <p:nvCxnSpPr>
            <p:cNvPr id="230" name="Straight Connector 229"/>
            <p:cNvCxnSpPr/>
            <p:nvPr/>
          </p:nvCxnSpPr>
          <p:spPr>
            <a:xfrm>
              <a:off x="6158487" y="2386922"/>
              <a:ext cx="233686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6158487" y="2386922"/>
              <a:ext cx="2331549" cy="0"/>
            </a:xfrm>
            <a:prstGeom prst="line">
              <a:avLst/>
            </a:prstGeom>
            <a:ln w="952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6158487" y="2386922"/>
              <a:ext cx="2331550" cy="0"/>
            </a:xfrm>
            <a:prstGeom prst="line">
              <a:avLst/>
            </a:prstGeom>
            <a:ln w="9525"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3" name="Rectangle 242"/>
            <p:cNvSpPr/>
            <p:nvPr/>
          </p:nvSpPr>
          <p:spPr>
            <a:xfrm>
              <a:off x="7184855" y="2277793"/>
              <a:ext cx="396001" cy="288032"/>
            </a:xfrm>
            <a:prstGeom prst="rect">
              <a:avLst/>
            </a:prstGeom>
            <a:solidFill>
              <a:srgbClr val="FFFF99"/>
            </a:solidFill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7385189" y="2447886"/>
              <a:ext cx="158263" cy="89771"/>
            </a:xfrm>
            <a:custGeom>
              <a:avLst/>
              <a:gdLst>
                <a:gd name="connsiteX0" fmla="*/ 0 w 161830"/>
                <a:gd name="connsiteY0" fmla="*/ 58862 h 88490"/>
                <a:gd name="connsiteX1" fmla="*/ 48639 w 161830"/>
                <a:gd name="connsiteY1" fmla="*/ 497 h 88490"/>
                <a:gd name="connsiteX2" fmla="*/ 111868 w 161830"/>
                <a:gd name="connsiteY2" fmla="*/ 88045 h 88490"/>
                <a:gd name="connsiteX3" fmla="*/ 155643 w 161830"/>
                <a:gd name="connsiteY3" fmla="*/ 34543 h 88490"/>
                <a:gd name="connsiteX4" fmla="*/ 160507 w 161830"/>
                <a:gd name="connsiteY4" fmla="*/ 34543 h 88490"/>
                <a:gd name="connsiteX0" fmla="*/ 0 w 189166"/>
                <a:gd name="connsiteY0" fmla="*/ 96012 h 125761"/>
                <a:gd name="connsiteX1" fmla="*/ 48639 w 189166"/>
                <a:gd name="connsiteY1" fmla="*/ 37647 h 125761"/>
                <a:gd name="connsiteX2" fmla="*/ 111868 w 189166"/>
                <a:gd name="connsiteY2" fmla="*/ 125195 h 125761"/>
                <a:gd name="connsiteX3" fmla="*/ 155643 w 189166"/>
                <a:gd name="connsiteY3" fmla="*/ 71693 h 125761"/>
                <a:gd name="connsiteX4" fmla="*/ 189082 w 189166"/>
                <a:gd name="connsiteY4" fmla="*/ 255 h 125761"/>
                <a:gd name="connsiteX0" fmla="*/ 0 w 189131"/>
                <a:gd name="connsiteY0" fmla="*/ 95945 h 127409"/>
                <a:gd name="connsiteX1" fmla="*/ 48639 w 189131"/>
                <a:gd name="connsiteY1" fmla="*/ 37580 h 127409"/>
                <a:gd name="connsiteX2" fmla="*/ 111868 w 189131"/>
                <a:gd name="connsiteY2" fmla="*/ 125128 h 127409"/>
                <a:gd name="connsiteX3" fmla="*/ 138975 w 189131"/>
                <a:gd name="connsiteY3" fmla="*/ 93057 h 127409"/>
                <a:gd name="connsiteX4" fmla="*/ 189082 w 189131"/>
                <a:gd name="connsiteY4" fmla="*/ 188 h 127409"/>
                <a:gd name="connsiteX0" fmla="*/ 0 w 151215"/>
                <a:gd name="connsiteY0" fmla="*/ 58863 h 89771"/>
                <a:gd name="connsiteX1" fmla="*/ 48639 w 151215"/>
                <a:gd name="connsiteY1" fmla="*/ 498 h 89771"/>
                <a:gd name="connsiteX2" fmla="*/ 111868 w 151215"/>
                <a:gd name="connsiteY2" fmla="*/ 88046 h 89771"/>
                <a:gd name="connsiteX3" fmla="*/ 138975 w 151215"/>
                <a:gd name="connsiteY3" fmla="*/ 55975 h 89771"/>
                <a:gd name="connsiteX4" fmla="*/ 150982 w 151215"/>
                <a:gd name="connsiteY4" fmla="*/ 22637 h 89771"/>
                <a:gd name="connsiteX0" fmla="*/ 0 w 158263"/>
                <a:gd name="connsiteY0" fmla="*/ 58863 h 89771"/>
                <a:gd name="connsiteX1" fmla="*/ 48639 w 158263"/>
                <a:gd name="connsiteY1" fmla="*/ 498 h 89771"/>
                <a:gd name="connsiteX2" fmla="*/ 111868 w 158263"/>
                <a:gd name="connsiteY2" fmla="*/ 88046 h 89771"/>
                <a:gd name="connsiteX3" fmla="*/ 138975 w 158263"/>
                <a:gd name="connsiteY3" fmla="*/ 55975 h 89771"/>
                <a:gd name="connsiteX4" fmla="*/ 158126 w 158263"/>
                <a:gd name="connsiteY4" fmla="*/ 22637 h 8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263" h="89771">
                  <a:moveTo>
                    <a:pt x="0" y="58863"/>
                  </a:moveTo>
                  <a:cubicBezTo>
                    <a:pt x="14997" y="27248"/>
                    <a:pt x="29994" y="-4366"/>
                    <a:pt x="48639" y="498"/>
                  </a:cubicBezTo>
                  <a:cubicBezTo>
                    <a:pt x="67284" y="5362"/>
                    <a:pt x="96812" y="78800"/>
                    <a:pt x="111868" y="88046"/>
                  </a:cubicBezTo>
                  <a:cubicBezTo>
                    <a:pt x="126924" y="97292"/>
                    <a:pt x="131265" y="66876"/>
                    <a:pt x="138975" y="55975"/>
                  </a:cubicBezTo>
                  <a:cubicBezTo>
                    <a:pt x="146685" y="45074"/>
                    <a:pt x="159747" y="18178"/>
                    <a:pt x="158126" y="22637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7218865" y="2311370"/>
              <a:ext cx="158263" cy="124781"/>
            </a:xfrm>
            <a:custGeom>
              <a:avLst/>
              <a:gdLst>
                <a:gd name="connsiteX0" fmla="*/ 0 w 161830"/>
                <a:gd name="connsiteY0" fmla="*/ 58862 h 88490"/>
                <a:gd name="connsiteX1" fmla="*/ 48639 w 161830"/>
                <a:gd name="connsiteY1" fmla="*/ 497 h 88490"/>
                <a:gd name="connsiteX2" fmla="*/ 111868 w 161830"/>
                <a:gd name="connsiteY2" fmla="*/ 88045 h 88490"/>
                <a:gd name="connsiteX3" fmla="*/ 155643 w 161830"/>
                <a:gd name="connsiteY3" fmla="*/ 34543 h 88490"/>
                <a:gd name="connsiteX4" fmla="*/ 160507 w 161830"/>
                <a:gd name="connsiteY4" fmla="*/ 34543 h 88490"/>
                <a:gd name="connsiteX0" fmla="*/ 0 w 189166"/>
                <a:gd name="connsiteY0" fmla="*/ 96012 h 125761"/>
                <a:gd name="connsiteX1" fmla="*/ 48639 w 189166"/>
                <a:gd name="connsiteY1" fmla="*/ 37647 h 125761"/>
                <a:gd name="connsiteX2" fmla="*/ 111868 w 189166"/>
                <a:gd name="connsiteY2" fmla="*/ 125195 h 125761"/>
                <a:gd name="connsiteX3" fmla="*/ 155643 w 189166"/>
                <a:gd name="connsiteY3" fmla="*/ 71693 h 125761"/>
                <a:gd name="connsiteX4" fmla="*/ 189082 w 189166"/>
                <a:gd name="connsiteY4" fmla="*/ 255 h 125761"/>
                <a:gd name="connsiteX0" fmla="*/ 0 w 189131"/>
                <a:gd name="connsiteY0" fmla="*/ 95945 h 127409"/>
                <a:gd name="connsiteX1" fmla="*/ 48639 w 189131"/>
                <a:gd name="connsiteY1" fmla="*/ 37580 h 127409"/>
                <a:gd name="connsiteX2" fmla="*/ 111868 w 189131"/>
                <a:gd name="connsiteY2" fmla="*/ 125128 h 127409"/>
                <a:gd name="connsiteX3" fmla="*/ 138975 w 189131"/>
                <a:gd name="connsiteY3" fmla="*/ 93057 h 127409"/>
                <a:gd name="connsiteX4" fmla="*/ 189082 w 189131"/>
                <a:gd name="connsiteY4" fmla="*/ 188 h 127409"/>
                <a:gd name="connsiteX0" fmla="*/ 0 w 151215"/>
                <a:gd name="connsiteY0" fmla="*/ 58863 h 89771"/>
                <a:gd name="connsiteX1" fmla="*/ 48639 w 151215"/>
                <a:gd name="connsiteY1" fmla="*/ 498 h 89771"/>
                <a:gd name="connsiteX2" fmla="*/ 111868 w 151215"/>
                <a:gd name="connsiteY2" fmla="*/ 88046 h 89771"/>
                <a:gd name="connsiteX3" fmla="*/ 138975 w 151215"/>
                <a:gd name="connsiteY3" fmla="*/ 55975 h 89771"/>
                <a:gd name="connsiteX4" fmla="*/ 150982 w 151215"/>
                <a:gd name="connsiteY4" fmla="*/ 22637 h 89771"/>
                <a:gd name="connsiteX0" fmla="*/ 0 w 158263"/>
                <a:gd name="connsiteY0" fmla="*/ 58863 h 89771"/>
                <a:gd name="connsiteX1" fmla="*/ 48639 w 158263"/>
                <a:gd name="connsiteY1" fmla="*/ 498 h 89771"/>
                <a:gd name="connsiteX2" fmla="*/ 111868 w 158263"/>
                <a:gd name="connsiteY2" fmla="*/ 88046 h 89771"/>
                <a:gd name="connsiteX3" fmla="*/ 138975 w 158263"/>
                <a:gd name="connsiteY3" fmla="*/ 55975 h 89771"/>
                <a:gd name="connsiteX4" fmla="*/ 158126 w 158263"/>
                <a:gd name="connsiteY4" fmla="*/ 22637 h 8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263" h="89771">
                  <a:moveTo>
                    <a:pt x="0" y="58863"/>
                  </a:moveTo>
                  <a:cubicBezTo>
                    <a:pt x="14997" y="27248"/>
                    <a:pt x="29994" y="-4366"/>
                    <a:pt x="48639" y="498"/>
                  </a:cubicBezTo>
                  <a:cubicBezTo>
                    <a:pt x="67284" y="5362"/>
                    <a:pt x="96812" y="78800"/>
                    <a:pt x="111868" y="88046"/>
                  </a:cubicBezTo>
                  <a:cubicBezTo>
                    <a:pt x="126924" y="97292"/>
                    <a:pt x="131265" y="66876"/>
                    <a:pt x="138975" y="55975"/>
                  </a:cubicBezTo>
                  <a:cubicBezTo>
                    <a:pt x="146685" y="45074"/>
                    <a:pt x="159747" y="18178"/>
                    <a:pt x="158126" y="22637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26" name="Straight Connector 125"/>
            <p:cNvCxnSpPr/>
            <p:nvPr/>
          </p:nvCxnSpPr>
          <p:spPr>
            <a:xfrm flipH="1">
              <a:off x="7197128" y="2277793"/>
              <a:ext cx="383728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Rectangle 244"/>
            <p:cNvSpPr/>
            <p:nvPr/>
          </p:nvSpPr>
          <p:spPr>
            <a:xfrm>
              <a:off x="8300947" y="2274002"/>
              <a:ext cx="396001" cy="288032"/>
            </a:xfrm>
            <a:prstGeom prst="rect">
              <a:avLst/>
            </a:prstGeom>
            <a:solidFill>
              <a:srgbClr val="FFFF99"/>
            </a:solidFill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8501281" y="2444095"/>
              <a:ext cx="158263" cy="89771"/>
            </a:xfrm>
            <a:custGeom>
              <a:avLst/>
              <a:gdLst>
                <a:gd name="connsiteX0" fmla="*/ 0 w 161830"/>
                <a:gd name="connsiteY0" fmla="*/ 58862 h 88490"/>
                <a:gd name="connsiteX1" fmla="*/ 48639 w 161830"/>
                <a:gd name="connsiteY1" fmla="*/ 497 h 88490"/>
                <a:gd name="connsiteX2" fmla="*/ 111868 w 161830"/>
                <a:gd name="connsiteY2" fmla="*/ 88045 h 88490"/>
                <a:gd name="connsiteX3" fmla="*/ 155643 w 161830"/>
                <a:gd name="connsiteY3" fmla="*/ 34543 h 88490"/>
                <a:gd name="connsiteX4" fmla="*/ 160507 w 161830"/>
                <a:gd name="connsiteY4" fmla="*/ 34543 h 88490"/>
                <a:gd name="connsiteX0" fmla="*/ 0 w 189166"/>
                <a:gd name="connsiteY0" fmla="*/ 96012 h 125761"/>
                <a:gd name="connsiteX1" fmla="*/ 48639 w 189166"/>
                <a:gd name="connsiteY1" fmla="*/ 37647 h 125761"/>
                <a:gd name="connsiteX2" fmla="*/ 111868 w 189166"/>
                <a:gd name="connsiteY2" fmla="*/ 125195 h 125761"/>
                <a:gd name="connsiteX3" fmla="*/ 155643 w 189166"/>
                <a:gd name="connsiteY3" fmla="*/ 71693 h 125761"/>
                <a:gd name="connsiteX4" fmla="*/ 189082 w 189166"/>
                <a:gd name="connsiteY4" fmla="*/ 255 h 125761"/>
                <a:gd name="connsiteX0" fmla="*/ 0 w 189131"/>
                <a:gd name="connsiteY0" fmla="*/ 95945 h 127409"/>
                <a:gd name="connsiteX1" fmla="*/ 48639 w 189131"/>
                <a:gd name="connsiteY1" fmla="*/ 37580 h 127409"/>
                <a:gd name="connsiteX2" fmla="*/ 111868 w 189131"/>
                <a:gd name="connsiteY2" fmla="*/ 125128 h 127409"/>
                <a:gd name="connsiteX3" fmla="*/ 138975 w 189131"/>
                <a:gd name="connsiteY3" fmla="*/ 93057 h 127409"/>
                <a:gd name="connsiteX4" fmla="*/ 189082 w 189131"/>
                <a:gd name="connsiteY4" fmla="*/ 188 h 127409"/>
                <a:gd name="connsiteX0" fmla="*/ 0 w 151215"/>
                <a:gd name="connsiteY0" fmla="*/ 58863 h 89771"/>
                <a:gd name="connsiteX1" fmla="*/ 48639 w 151215"/>
                <a:gd name="connsiteY1" fmla="*/ 498 h 89771"/>
                <a:gd name="connsiteX2" fmla="*/ 111868 w 151215"/>
                <a:gd name="connsiteY2" fmla="*/ 88046 h 89771"/>
                <a:gd name="connsiteX3" fmla="*/ 138975 w 151215"/>
                <a:gd name="connsiteY3" fmla="*/ 55975 h 89771"/>
                <a:gd name="connsiteX4" fmla="*/ 150982 w 151215"/>
                <a:gd name="connsiteY4" fmla="*/ 22637 h 89771"/>
                <a:gd name="connsiteX0" fmla="*/ 0 w 158263"/>
                <a:gd name="connsiteY0" fmla="*/ 58863 h 89771"/>
                <a:gd name="connsiteX1" fmla="*/ 48639 w 158263"/>
                <a:gd name="connsiteY1" fmla="*/ 498 h 89771"/>
                <a:gd name="connsiteX2" fmla="*/ 111868 w 158263"/>
                <a:gd name="connsiteY2" fmla="*/ 88046 h 89771"/>
                <a:gd name="connsiteX3" fmla="*/ 138975 w 158263"/>
                <a:gd name="connsiteY3" fmla="*/ 55975 h 89771"/>
                <a:gd name="connsiteX4" fmla="*/ 158126 w 158263"/>
                <a:gd name="connsiteY4" fmla="*/ 22637 h 8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263" h="89771">
                  <a:moveTo>
                    <a:pt x="0" y="58863"/>
                  </a:moveTo>
                  <a:cubicBezTo>
                    <a:pt x="14997" y="27248"/>
                    <a:pt x="29994" y="-4366"/>
                    <a:pt x="48639" y="498"/>
                  </a:cubicBezTo>
                  <a:cubicBezTo>
                    <a:pt x="67284" y="5362"/>
                    <a:pt x="96812" y="78800"/>
                    <a:pt x="111868" y="88046"/>
                  </a:cubicBezTo>
                  <a:cubicBezTo>
                    <a:pt x="126924" y="97292"/>
                    <a:pt x="131265" y="66876"/>
                    <a:pt x="138975" y="55975"/>
                  </a:cubicBezTo>
                  <a:cubicBezTo>
                    <a:pt x="146685" y="45074"/>
                    <a:pt x="159747" y="18178"/>
                    <a:pt x="158126" y="22637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8334957" y="2307579"/>
              <a:ext cx="158263" cy="124781"/>
            </a:xfrm>
            <a:custGeom>
              <a:avLst/>
              <a:gdLst>
                <a:gd name="connsiteX0" fmla="*/ 0 w 161830"/>
                <a:gd name="connsiteY0" fmla="*/ 58862 h 88490"/>
                <a:gd name="connsiteX1" fmla="*/ 48639 w 161830"/>
                <a:gd name="connsiteY1" fmla="*/ 497 h 88490"/>
                <a:gd name="connsiteX2" fmla="*/ 111868 w 161830"/>
                <a:gd name="connsiteY2" fmla="*/ 88045 h 88490"/>
                <a:gd name="connsiteX3" fmla="*/ 155643 w 161830"/>
                <a:gd name="connsiteY3" fmla="*/ 34543 h 88490"/>
                <a:gd name="connsiteX4" fmla="*/ 160507 w 161830"/>
                <a:gd name="connsiteY4" fmla="*/ 34543 h 88490"/>
                <a:gd name="connsiteX0" fmla="*/ 0 w 189166"/>
                <a:gd name="connsiteY0" fmla="*/ 96012 h 125761"/>
                <a:gd name="connsiteX1" fmla="*/ 48639 w 189166"/>
                <a:gd name="connsiteY1" fmla="*/ 37647 h 125761"/>
                <a:gd name="connsiteX2" fmla="*/ 111868 w 189166"/>
                <a:gd name="connsiteY2" fmla="*/ 125195 h 125761"/>
                <a:gd name="connsiteX3" fmla="*/ 155643 w 189166"/>
                <a:gd name="connsiteY3" fmla="*/ 71693 h 125761"/>
                <a:gd name="connsiteX4" fmla="*/ 189082 w 189166"/>
                <a:gd name="connsiteY4" fmla="*/ 255 h 125761"/>
                <a:gd name="connsiteX0" fmla="*/ 0 w 189131"/>
                <a:gd name="connsiteY0" fmla="*/ 95945 h 127409"/>
                <a:gd name="connsiteX1" fmla="*/ 48639 w 189131"/>
                <a:gd name="connsiteY1" fmla="*/ 37580 h 127409"/>
                <a:gd name="connsiteX2" fmla="*/ 111868 w 189131"/>
                <a:gd name="connsiteY2" fmla="*/ 125128 h 127409"/>
                <a:gd name="connsiteX3" fmla="*/ 138975 w 189131"/>
                <a:gd name="connsiteY3" fmla="*/ 93057 h 127409"/>
                <a:gd name="connsiteX4" fmla="*/ 189082 w 189131"/>
                <a:gd name="connsiteY4" fmla="*/ 188 h 127409"/>
                <a:gd name="connsiteX0" fmla="*/ 0 w 151215"/>
                <a:gd name="connsiteY0" fmla="*/ 58863 h 89771"/>
                <a:gd name="connsiteX1" fmla="*/ 48639 w 151215"/>
                <a:gd name="connsiteY1" fmla="*/ 498 h 89771"/>
                <a:gd name="connsiteX2" fmla="*/ 111868 w 151215"/>
                <a:gd name="connsiteY2" fmla="*/ 88046 h 89771"/>
                <a:gd name="connsiteX3" fmla="*/ 138975 w 151215"/>
                <a:gd name="connsiteY3" fmla="*/ 55975 h 89771"/>
                <a:gd name="connsiteX4" fmla="*/ 150982 w 151215"/>
                <a:gd name="connsiteY4" fmla="*/ 22637 h 89771"/>
                <a:gd name="connsiteX0" fmla="*/ 0 w 158263"/>
                <a:gd name="connsiteY0" fmla="*/ 58863 h 89771"/>
                <a:gd name="connsiteX1" fmla="*/ 48639 w 158263"/>
                <a:gd name="connsiteY1" fmla="*/ 498 h 89771"/>
                <a:gd name="connsiteX2" fmla="*/ 111868 w 158263"/>
                <a:gd name="connsiteY2" fmla="*/ 88046 h 89771"/>
                <a:gd name="connsiteX3" fmla="*/ 138975 w 158263"/>
                <a:gd name="connsiteY3" fmla="*/ 55975 h 89771"/>
                <a:gd name="connsiteX4" fmla="*/ 158126 w 158263"/>
                <a:gd name="connsiteY4" fmla="*/ 22637 h 8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263" h="89771">
                  <a:moveTo>
                    <a:pt x="0" y="58863"/>
                  </a:moveTo>
                  <a:cubicBezTo>
                    <a:pt x="14997" y="27248"/>
                    <a:pt x="29994" y="-4366"/>
                    <a:pt x="48639" y="498"/>
                  </a:cubicBezTo>
                  <a:cubicBezTo>
                    <a:pt x="67284" y="5362"/>
                    <a:pt x="96812" y="78800"/>
                    <a:pt x="111868" y="88046"/>
                  </a:cubicBezTo>
                  <a:cubicBezTo>
                    <a:pt x="126924" y="97292"/>
                    <a:pt x="131265" y="66876"/>
                    <a:pt x="138975" y="55975"/>
                  </a:cubicBezTo>
                  <a:cubicBezTo>
                    <a:pt x="146685" y="45074"/>
                    <a:pt x="159747" y="18178"/>
                    <a:pt x="158126" y="22637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48" name="Straight Connector 247"/>
            <p:cNvCxnSpPr/>
            <p:nvPr/>
          </p:nvCxnSpPr>
          <p:spPr>
            <a:xfrm flipH="1">
              <a:off x="8313220" y="2274002"/>
              <a:ext cx="383728" cy="2880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7248523" y="2562034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>
              <a:off x="7334106" y="2562033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>
              <a:off x="7451241" y="2562032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>
              <a:off x="7528897" y="2562031"/>
              <a:ext cx="7277" cy="56639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7528897" y="3128420"/>
              <a:ext cx="330944" cy="0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7859214" y="3128424"/>
              <a:ext cx="0" cy="262321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" name="Rectangle 310"/>
            <p:cNvSpPr/>
            <p:nvPr/>
          </p:nvSpPr>
          <p:spPr>
            <a:xfrm>
              <a:off x="7739467" y="3215552"/>
              <a:ext cx="240748" cy="207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6013" y="3245328"/>
              <a:ext cx="93201" cy="73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18" name="Straight Connector 317"/>
            <p:cNvCxnSpPr/>
            <p:nvPr/>
          </p:nvCxnSpPr>
          <p:spPr>
            <a:xfrm flipH="1">
              <a:off x="7739467" y="3215336"/>
              <a:ext cx="240748" cy="2109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62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9842" y="3363942"/>
              <a:ext cx="102194" cy="3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36" name="Straight Connector 335"/>
            <p:cNvCxnSpPr/>
            <p:nvPr/>
          </p:nvCxnSpPr>
          <p:spPr>
            <a:xfrm flipV="1">
              <a:off x="7938638" y="3422882"/>
              <a:ext cx="0" cy="11187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" name="Group 327"/>
            <p:cNvGrpSpPr/>
            <p:nvPr/>
          </p:nvGrpSpPr>
          <p:grpSpPr>
            <a:xfrm>
              <a:off x="7707197" y="3534761"/>
              <a:ext cx="367913" cy="218103"/>
              <a:chOff x="8290204" y="396924"/>
              <a:chExt cx="314243" cy="174269"/>
            </a:xfrm>
          </p:grpSpPr>
          <p:sp>
            <p:nvSpPr>
              <p:cNvPr id="329" name="Rectangle 328"/>
              <p:cNvSpPr/>
              <p:nvPr/>
            </p:nvSpPr>
            <p:spPr>
              <a:xfrm>
                <a:off x="8290204" y="396924"/>
                <a:ext cx="314243" cy="17426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8290206" y="396924"/>
                <a:ext cx="170226" cy="17426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1" name="Isosceles Triangle 330"/>
              <p:cNvSpPr/>
              <p:nvPr/>
            </p:nvSpPr>
            <p:spPr>
              <a:xfrm rot="5400000">
                <a:off x="8455289" y="413461"/>
                <a:ext cx="157122" cy="141194"/>
              </a:xfrm>
              <a:prstGeom prst="triangl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332" name="Straight Arrow Connector 331"/>
              <p:cNvCxnSpPr/>
              <p:nvPr/>
            </p:nvCxnSpPr>
            <p:spPr>
              <a:xfrm flipV="1">
                <a:off x="8339206" y="443232"/>
                <a:ext cx="108000" cy="10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Arrow Connector 332"/>
              <p:cNvCxnSpPr/>
              <p:nvPr/>
            </p:nvCxnSpPr>
            <p:spPr>
              <a:xfrm flipV="1">
                <a:off x="8301600" y="405497"/>
                <a:ext cx="108000" cy="108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070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8766" y="1964411"/>
              <a:ext cx="690715" cy="573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21" name="Group 420"/>
            <p:cNvGrpSpPr/>
            <p:nvPr/>
          </p:nvGrpSpPr>
          <p:grpSpPr>
            <a:xfrm>
              <a:off x="8336903" y="2560514"/>
              <a:ext cx="315296" cy="528438"/>
              <a:chOff x="1736424" y="2519015"/>
              <a:chExt cx="315296" cy="528438"/>
            </a:xfrm>
          </p:grpSpPr>
          <p:cxnSp>
            <p:nvCxnSpPr>
              <p:cNvPr id="422" name="Straight Connector 421"/>
              <p:cNvCxnSpPr/>
              <p:nvPr/>
            </p:nvCxnSpPr>
            <p:spPr>
              <a:xfrm>
                <a:off x="1736424" y="2519019"/>
                <a:ext cx="0" cy="524643"/>
              </a:xfrm>
              <a:prstGeom prst="line">
                <a:avLst/>
              </a:prstGeom>
              <a:ln>
                <a:solidFill>
                  <a:srgbClr val="034EE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/>
              <p:cNvCxnSpPr/>
              <p:nvPr/>
            </p:nvCxnSpPr>
            <p:spPr>
              <a:xfrm>
                <a:off x="1835190" y="2519015"/>
                <a:ext cx="0" cy="524643"/>
              </a:xfrm>
              <a:prstGeom prst="line">
                <a:avLst/>
              </a:prstGeom>
              <a:ln>
                <a:solidFill>
                  <a:srgbClr val="034EE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Straight Connector 423"/>
              <p:cNvCxnSpPr/>
              <p:nvPr/>
            </p:nvCxnSpPr>
            <p:spPr>
              <a:xfrm>
                <a:off x="1952448" y="2522810"/>
                <a:ext cx="0" cy="524643"/>
              </a:xfrm>
              <a:prstGeom prst="line">
                <a:avLst/>
              </a:prstGeom>
              <a:ln>
                <a:solidFill>
                  <a:srgbClr val="034EE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051720" y="2522810"/>
                <a:ext cx="0" cy="524643"/>
              </a:xfrm>
              <a:prstGeom prst="line">
                <a:avLst/>
              </a:prstGeom>
              <a:ln>
                <a:solidFill>
                  <a:srgbClr val="034EE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7" name="TextBox 446"/>
            <p:cNvSpPr txBox="1"/>
            <p:nvPr/>
          </p:nvSpPr>
          <p:spPr>
            <a:xfrm>
              <a:off x="6476135" y="2801794"/>
              <a:ext cx="782334" cy="7848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900" dirty="0" smtClean="0"/>
                <a:t>Existing Drop Coaxial  cables  (RG 11, RG 6) or power cable</a:t>
              </a:r>
              <a:endParaRPr lang="he-IL" sz="900" dirty="0"/>
            </a:p>
          </p:txBody>
        </p:sp>
        <p:sp>
          <p:nvSpPr>
            <p:cNvPr id="448" name="Oval 447"/>
            <p:cNvSpPr/>
            <p:nvPr/>
          </p:nvSpPr>
          <p:spPr>
            <a:xfrm>
              <a:off x="7267214" y="1430541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 rtl="0"/>
              <a:r>
                <a:rPr lang="he-IL" sz="900" b="1" dirty="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449" name="Straight Connector 448"/>
            <p:cNvCxnSpPr>
              <a:endCxn id="243" idx="0"/>
            </p:cNvCxnSpPr>
            <p:nvPr/>
          </p:nvCxnSpPr>
          <p:spPr>
            <a:xfrm>
              <a:off x="7375214" y="1646541"/>
              <a:ext cx="7642" cy="631252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TextBox 450"/>
            <p:cNvSpPr txBox="1"/>
            <p:nvPr/>
          </p:nvSpPr>
          <p:spPr>
            <a:xfrm>
              <a:off x="7479570" y="1312564"/>
              <a:ext cx="1509198" cy="5078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900" dirty="0" smtClean="0"/>
                <a:t>24 </a:t>
              </a:r>
              <a:r>
                <a:rPr lang="en-US" sz="900" dirty="0" err="1" smtClean="0"/>
                <a:t>Vac</a:t>
              </a:r>
              <a:r>
                <a:rPr lang="en-US" sz="900" dirty="0" smtClean="0"/>
                <a:t> Tap </a:t>
              </a:r>
            </a:p>
            <a:p>
              <a:pPr algn="l" rtl="0"/>
              <a:r>
                <a:rPr lang="en-US" sz="900" dirty="0" smtClean="0"/>
                <a:t>Tap-AC–AC Down Converter</a:t>
              </a:r>
            </a:p>
            <a:p>
              <a:pPr algn="l" rtl="0"/>
              <a:r>
                <a:rPr lang="en-US" sz="900" b="1" dirty="0" smtClean="0"/>
                <a:t>+Power </a:t>
              </a:r>
              <a:r>
                <a:rPr lang="en-US" sz="900" b="1" dirty="0"/>
                <a:t>through</a:t>
              </a:r>
              <a:r>
                <a:rPr lang="en-US" sz="900" dirty="0" smtClean="0"/>
                <a:t> </a:t>
              </a:r>
              <a:endParaRPr lang="he-IL" sz="900" dirty="0"/>
            </a:p>
          </p:txBody>
        </p:sp>
        <p:sp>
          <p:nvSpPr>
            <p:cNvPr id="452" name="Oval 451"/>
            <p:cNvSpPr/>
            <p:nvPr/>
          </p:nvSpPr>
          <p:spPr>
            <a:xfrm>
              <a:off x="6780523" y="2629227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 rtl="0"/>
              <a:r>
                <a:rPr lang="he-IL" sz="900" b="1" dirty="0" smtClean="0">
                  <a:solidFill>
                    <a:schemeClr val="tx1"/>
                  </a:solidFill>
                </a:rPr>
                <a:t>5</a:t>
              </a:r>
              <a:endParaRPr lang="he-IL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55" name="Straight Connector 454"/>
            <p:cNvCxnSpPr/>
            <p:nvPr/>
          </p:nvCxnSpPr>
          <p:spPr>
            <a:xfrm>
              <a:off x="7006469" y="2724094"/>
              <a:ext cx="2520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4" name="Oval 463"/>
            <p:cNvSpPr/>
            <p:nvPr/>
          </p:nvSpPr>
          <p:spPr>
            <a:xfrm>
              <a:off x="6854980" y="4058340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 rtl="0"/>
              <a:r>
                <a:rPr lang="he-IL" sz="900" b="1" dirty="0" smtClean="0">
                  <a:solidFill>
                    <a:schemeClr val="tx1"/>
                  </a:solidFill>
                </a:rPr>
                <a:t>6</a:t>
              </a:r>
              <a:endParaRPr lang="he-IL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65" name="Straight Connector 464"/>
            <p:cNvCxnSpPr/>
            <p:nvPr/>
          </p:nvCxnSpPr>
          <p:spPr>
            <a:xfrm>
              <a:off x="7489563" y="3337291"/>
              <a:ext cx="252000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Elbow Connector 373"/>
            <p:cNvCxnSpPr>
              <a:endCxn id="464" idx="6"/>
            </p:cNvCxnSpPr>
            <p:nvPr/>
          </p:nvCxnSpPr>
          <p:spPr>
            <a:xfrm rot="5400000">
              <a:off x="6853536" y="3536661"/>
              <a:ext cx="847123" cy="412234"/>
            </a:xfrm>
            <a:prstGeom prst="bentConnector2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9" name="TextBox 468"/>
            <p:cNvSpPr txBox="1"/>
            <p:nvPr/>
          </p:nvSpPr>
          <p:spPr>
            <a:xfrm>
              <a:off x="6714123" y="4238806"/>
              <a:ext cx="956996" cy="5078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900" dirty="0" smtClean="0"/>
                <a:t>24Vac-12VDC </a:t>
              </a:r>
            </a:p>
            <a:p>
              <a:pPr algn="l" rtl="0"/>
              <a:r>
                <a:rPr lang="en-US" sz="900" dirty="0" smtClean="0"/>
                <a:t>Down converter &amp; regulator </a:t>
              </a:r>
              <a:endParaRPr lang="he-IL" sz="900" dirty="0"/>
            </a:p>
          </p:txBody>
        </p:sp>
        <p:sp>
          <p:nvSpPr>
            <p:cNvPr id="470" name="Oval 469"/>
            <p:cNvSpPr/>
            <p:nvPr/>
          </p:nvSpPr>
          <p:spPr>
            <a:xfrm>
              <a:off x="7842211" y="4058340"/>
              <a:ext cx="216000" cy="21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 rtl="0"/>
              <a:r>
                <a:rPr lang="he-IL" sz="900" b="1" dirty="0" smtClean="0">
                  <a:solidFill>
                    <a:schemeClr val="tx1"/>
                  </a:solidFill>
                </a:rPr>
                <a:t>7</a:t>
              </a:r>
              <a:endParaRPr lang="he-IL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71" name="Straight Connector 470"/>
            <p:cNvCxnSpPr/>
            <p:nvPr/>
          </p:nvCxnSpPr>
          <p:spPr>
            <a:xfrm flipV="1">
              <a:off x="7951141" y="3752866"/>
              <a:ext cx="8058" cy="30960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6" name="TextBox 475"/>
            <p:cNvSpPr txBox="1"/>
            <p:nvPr/>
          </p:nvSpPr>
          <p:spPr>
            <a:xfrm>
              <a:off x="7720539" y="4274340"/>
              <a:ext cx="95699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900" dirty="0" smtClean="0"/>
                <a:t>FTTH – Optical Node </a:t>
              </a:r>
            </a:p>
          </p:txBody>
        </p:sp>
      </p:grpSp>
      <p:cxnSp>
        <p:nvCxnSpPr>
          <p:cNvPr id="437" name="Elbow Connector 436"/>
          <p:cNvCxnSpPr/>
          <p:nvPr/>
        </p:nvCxnSpPr>
        <p:spPr>
          <a:xfrm rot="10800000" flipV="1">
            <a:off x="5387338" y="3603446"/>
            <a:ext cx="2300250" cy="1166437"/>
          </a:xfrm>
          <a:prstGeom prst="bentConnector3">
            <a:avLst/>
          </a:prstGeom>
          <a:ln w="15875"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Oval 547"/>
          <p:cNvSpPr/>
          <p:nvPr/>
        </p:nvSpPr>
        <p:spPr>
          <a:xfrm>
            <a:off x="5796136" y="4945732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8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549" name="Straight Connector 548"/>
          <p:cNvCxnSpPr/>
          <p:nvPr/>
        </p:nvCxnSpPr>
        <p:spPr>
          <a:xfrm flipV="1">
            <a:off x="5896078" y="4769883"/>
            <a:ext cx="4029" cy="17576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TextBox 551"/>
          <p:cNvSpPr txBox="1"/>
          <p:nvPr/>
        </p:nvSpPr>
        <p:spPr>
          <a:xfrm>
            <a:off x="5983124" y="4930900"/>
            <a:ext cx="956996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Optical fiber</a:t>
            </a:r>
            <a:endParaRPr lang="he-IL" sz="900" dirty="0"/>
          </a:p>
        </p:txBody>
      </p:sp>
      <p:pic>
        <p:nvPicPr>
          <p:cNvPr id="444" name="Picture 4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23639" y="3338922"/>
            <a:ext cx="501562" cy="454965"/>
          </a:xfrm>
          <a:prstGeom prst="rect">
            <a:avLst/>
          </a:prstGeom>
        </p:spPr>
      </p:pic>
      <p:sp>
        <p:nvSpPr>
          <p:cNvPr id="555" name="TextBox 554"/>
          <p:cNvSpPr txBox="1"/>
          <p:nvPr/>
        </p:nvSpPr>
        <p:spPr>
          <a:xfrm flipH="1">
            <a:off x="7604452" y="3278909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800" dirty="0" smtClean="0">
                <a:solidFill>
                  <a:srgbClr val="FF0000"/>
                </a:solidFill>
              </a:rPr>
              <a:t>12Vdc</a:t>
            </a:r>
          </a:p>
        </p:txBody>
      </p:sp>
      <p:pic>
        <p:nvPicPr>
          <p:cNvPr id="556" name="Picture 5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9865" y="3369774"/>
            <a:ext cx="501562" cy="4549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5</a:t>
            </a:fld>
            <a:endParaRPr lang="he-IL"/>
          </a:p>
        </p:txBody>
      </p:sp>
      <p:sp>
        <p:nvSpPr>
          <p:cNvPr id="11" name="Up Arrow 10"/>
          <p:cNvSpPr/>
          <p:nvPr/>
        </p:nvSpPr>
        <p:spPr>
          <a:xfrm>
            <a:off x="5961253" y="261593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Up Arrow 119"/>
          <p:cNvSpPr/>
          <p:nvPr/>
        </p:nvSpPr>
        <p:spPr>
          <a:xfrm>
            <a:off x="5961253" y="238009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Up Arrow 120"/>
          <p:cNvSpPr/>
          <p:nvPr/>
        </p:nvSpPr>
        <p:spPr>
          <a:xfrm rot="5400000">
            <a:off x="6183131" y="225756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Up Arrow 121"/>
          <p:cNvSpPr/>
          <p:nvPr/>
        </p:nvSpPr>
        <p:spPr>
          <a:xfrm rot="5400000">
            <a:off x="6903809" y="2260171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Up Arrow 122"/>
          <p:cNvSpPr/>
          <p:nvPr/>
        </p:nvSpPr>
        <p:spPr>
          <a:xfrm rot="5400000">
            <a:off x="8069725" y="226255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Up Arrow 129"/>
          <p:cNvSpPr/>
          <p:nvPr/>
        </p:nvSpPr>
        <p:spPr>
          <a:xfrm>
            <a:off x="2845382" y="2612858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Up Arrow 130"/>
          <p:cNvSpPr/>
          <p:nvPr/>
        </p:nvSpPr>
        <p:spPr>
          <a:xfrm rot="16200000">
            <a:off x="2615469" y="2260170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Up Arrow 131"/>
          <p:cNvSpPr/>
          <p:nvPr/>
        </p:nvSpPr>
        <p:spPr>
          <a:xfrm rot="16200000">
            <a:off x="1977735" y="225534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Up Arrow 133"/>
          <p:cNvSpPr/>
          <p:nvPr/>
        </p:nvSpPr>
        <p:spPr>
          <a:xfrm rot="16200000">
            <a:off x="568936" y="2251936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TextBox 135"/>
          <p:cNvSpPr txBox="1"/>
          <p:nvPr/>
        </p:nvSpPr>
        <p:spPr>
          <a:xfrm>
            <a:off x="2498779" y="4360376"/>
            <a:ext cx="11394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CATV P.S or Dual port P.S </a:t>
            </a:r>
            <a:endParaRPr lang="he-IL" sz="900" dirty="0"/>
          </a:p>
        </p:txBody>
      </p:sp>
      <p:sp>
        <p:nvSpPr>
          <p:cNvPr id="140" name="TextBox 139"/>
          <p:cNvSpPr txBox="1"/>
          <p:nvPr/>
        </p:nvSpPr>
        <p:spPr>
          <a:xfrm>
            <a:off x="7985674" y="2714064"/>
            <a:ext cx="1060111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" dirty="0" smtClean="0"/>
              <a:t>24VAC</a:t>
            </a:r>
            <a:endParaRPr lang="he-IL" sz="800" dirty="0"/>
          </a:p>
        </p:txBody>
      </p:sp>
      <p:sp>
        <p:nvSpPr>
          <p:cNvPr id="135" name="Up Arrow 134"/>
          <p:cNvSpPr/>
          <p:nvPr/>
        </p:nvSpPr>
        <p:spPr>
          <a:xfrm rot="10800000">
            <a:off x="424353" y="26990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Up Arrow 136"/>
          <p:cNvSpPr/>
          <p:nvPr/>
        </p:nvSpPr>
        <p:spPr>
          <a:xfrm rot="10800000">
            <a:off x="749989" y="3079087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3" name="Up Arrow 142"/>
          <p:cNvSpPr/>
          <p:nvPr/>
        </p:nvSpPr>
        <p:spPr>
          <a:xfrm rot="10800000">
            <a:off x="7439779" y="2689715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Up Arrow 143"/>
          <p:cNvSpPr/>
          <p:nvPr/>
        </p:nvSpPr>
        <p:spPr>
          <a:xfrm rot="10800000">
            <a:off x="7767184" y="31000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Up Arrow 144"/>
          <p:cNvSpPr/>
          <p:nvPr/>
        </p:nvSpPr>
        <p:spPr>
          <a:xfrm rot="10800000">
            <a:off x="829413" y="3387576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Up Arrow 145"/>
          <p:cNvSpPr/>
          <p:nvPr/>
        </p:nvSpPr>
        <p:spPr>
          <a:xfrm rot="10800000">
            <a:off x="7853083" y="341499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Up Arrow 146"/>
          <p:cNvSpPr/>
          <p:nvPr/>
        </p:nvSpPr>
        <p:spPr>
          <a:xfrm rot="10800000">
            <a:off x="1837254" y="26216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Up Arrow 147"/>
          <p:cNvSpPr/>
          <p:nvPr/>
        </p:nvSpPr>
        <p:spPr>
          <a:xfrm rot="10800000">
            <a:off x="8570426" y="26990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1525167" y="777117"/>
            <a:ext cx="1515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Area A</a:t>
            </a:r>
            <a:endParaRPr lang="he-IL" dirty="0"/>
          </a:p>
        </p:txBody>
      </p:sp>
      <p:sp>
        <p:nvSpPr>
          <p:cNvPr id="149" name="TextBox 148"/>
          <p:cNvSpPr txBox="1"/>
          <p:nvPr/>
        </p:nvSpPr>
        <p:spPr>
          <a:xfrm>
            <a:off x="6169378" y="777117"/>
            <a:ext cx="1515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Area B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2947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Rectangle 427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Rectangle 146"/>
          <p:cNvSpPr/>
          <p:nvPr/>
        </p:nvSpPr>
        <p:spPr>
          <a:xfrm>
            <a:off x="112484" y="763140"/>
            <a:ext cx="4467573" cy="46805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736" y="2109149"/>
            <a:ext cx="3879885" cy="178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80" name="Straight Connector 379"/>
          <p:cNvCxnSpPr/>
          <p:nvPr/>
        </p:nvCxnSpPr>
        <p:spPr>
          <a:xfrm>
            <a:off x="554975" y="2357060"/>
            <a:ext cx="23368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554975" y="2357060"/>
            <a:ext cx="2331549" cy="0"/>
          </a:xfrm>
          <a:prstGeom prst="line">
            <a:avLst/>
          </a:prstGeom>
          <a:ln w="95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>
            <a:off x="554975" y="2357060"/>
            <a:ext cx="2331550" cy="0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Rectangle 382"/>
          <p:cNvSpPr/>
          <p:nvPr/>
        </p:nvSpPr>
        <p:spPr>
          <a:xfrm>
            <a:off x="1571427" y="2268256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4" name="Freeform 383"/>
          <p:cNvSpPr/>
          <p:nvPr/>
        </p:nvSpPr>
        <p:spPr>
          <a:xfrm>
            <a:off x="1771761" y="2438349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5" name="Freeform 384"/>
          <p:cNvSpPr/>
          <p:nvPr/>
        </p:nvSpPr>
        <p:spPr>
          <a:xfrm>
            <a:off x="1605437" y="2301833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86" name="Straight Connector 385"/>
          <p:cNvCxnSpPr/>
          <p:nvPr/>
        </p:nvCxnSpPr>
        <p:spPr>
          <a:xfrm flipH="1">
            <a:off x="1583700" y="2268256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Rectangle 386"/>
          <p:cNvSpPr/>
          <p:nvPr/>
        </p:nvSpPr>
        <p:spPr>
          <a:xfrm>
            <a:off x="185674" y="2264465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8" name="Freeform 387"/>
          <p:cNvSpPr/>
          <p:nvPr/>
        </p:nvSpPr>
        <p:spPr>
          <a:xfrm>
            <a:off x="367573" y="2434558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9" name="Freeform 388"/>
          <p:cNvSpPr/>
          <p:nvPr/>
        </p:nvSpPr>
        <p:spPr>
          <a:xfrm>
            <a:off x="201249" y="2298042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90" name="Straight Connector 389"/>
          <p:cNvCxnSpPr/>
          <p:nvPr/>
        </p:nvCxnSpPr>
        <p:spPr>
          <a:xfrm flipH="1">
            <a:off x="179512" y="2264465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5" name="Group 2074"/>
          <p:cNvGrpSpPr/>
          <p:nvPr/>
        </p:nvGrpSpPr>
        <p:grpSpPr>
          <a:xfrm>
            <a:off x="1604295" y="2552493"/>
            <a:ext cx="315296" cy="528438"/>
            <a:chOff x="1736424" y="2519015"/>
            <a:chExt cx="315296" cy="528438"/>
          </a:xfrm>
        </p:grpSpPr>
        <p:cxnSp>
          <p:nvCxnSpPr>
            <p:cNvPr id="414" name="Straight Connector 413"/>
            <p:cNvCxnSpPr/>
            <p:nvPr/>
          </p:nvCxnSpPr>
          <p:spPr>
            <a:xfrm>
              <a:off x="1736424" y="2519019"/>
              <a:ext cx="0" cy="524643"/>
            </a:xfrm>
            <a:prstGeom prst="line">
              <a:avLst/>
            </a:prstGeom>
            <a:ln>
              <a:solidFill>
                <a:srgbClr val="08CA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1835190" y="2519015"/>
              <a:ext cx="0" cy="524643"/>
            </a:xfrm>
            <a:prstGeom prst="line">
              <a:avLst/>
            </a:prstGeom>
            <a:ln>
              <a:solidFill>
                <a:srgbClr val="08CA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>
              <a:off x="1952448" y="2522810"/>
              <a:ext cx="0" cy="524643"/>
            </a:xfrm>
            <a:prstGeom prst="line">
              <a:avLst/>
            </a:prstGeom>
            <a:ln>
              <a:solidFill>
                <a:srgbClr val="08CA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>
              <a:off x="2051720" y="2522810"/>
              <a:ext cx="0" cy="524643"/>
            </a:xfrm>
            <a:prstGeom prst="line">
              <a:avLst/>
            </a:prstGeom>
            <a:ln>
              <a:solidFill>
                <a:srgbClr val="08CA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5" name="Straight Connector 304"/>
          <p:cNvCxnSpPr/>
          <p:nvPr/>
        </p:nvCxnSpPr>
        <p:spPr>
          <a:xfrm>
            <a:off x="2390779" y="2945979"/>
            <a:ext cx="495745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/>
          <p:cNvCxnSpPr/>
          <p:nvPr/>
        </p:nvCxnSpPr>
        <p:spPr>
          <a:xfrm flipV="1">
            <a:off x="2390779" y="2931809"/>
            <a:ext cx="0" cy="1327322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 316"/>
          <p:cNvSpPr/>
          <p:nvPr/>
        </p:nvSpPr>
        <p:spPr>
          <a:xfrm>
            <a:off x="2282779" y="425913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1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2498779" y="4360376"/>
            <a:ext cx="11394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>
                <a:solidFill>
                  <a:schemeClr val="bg1"/>
                </a:solidFill>
              </a:rPr>
              <a:t>Existing CATV P.S or Dual port P.S </a:t>
            </a:r>
            <a:endParaRPr lang="he-IL" sz="900" dirty="0">
              <a:solidFill>
                <a:schemeClr val="bg1"/>
              </a:solidFill>
            </a:endParaRPr>
          </a:p>
        </p:txBody>
      </p:sp>
      <p:sp>
        <p:nvSpPr>
          <p:cNvPr id="438" name="Oval 437"/>
          <p:cNvSpPr/>
          <p:nvPr/>
        </p:nvSpPr>
        <p:spPr>
          <a:xfrm>
            <a:off x="2951836" y="1666866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2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39" name="Straight Connector 438"/>
          <p:cNvCxnSpPr/>
          <p:nvPr/>
        </p:nvCxnSpPr>
        <p:spPr>
          <a:xfrm>
            <a:off x="3059836" y="1882866"/>
            <a:ext cx="0" cy="397997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 txBox="1"/>
          <p:nvPr/>
        </p:nvSpPr>
        <p:spPr>
          <a:xfrm>
            <a:off x="2339752" y="1266756"/>
            <a:ext cx="12962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>
                <a:solidFill>
                  <a:schemeClr val="bg1"/>
                </a:solidFill>
              </a:rPr>
              <a:t>AC Phase controller</a:t>
            </a:r>
          </a:p>
          <a:p>
            <a:pPr algn="l" rtl="0"/>
            <a:r>
              <a:rPr lang="en-US" sz="900" dirty="0" smtClean="0">
                <a:solidFill>
                  <a:schemeClr val="bg1"/>
                </a:solidFill>
              </a:rPr>
              <a:t>SYNERGY or DPSv5  </a:t>
            </a:r>
            <a:endParaRPr lang="he-IL" sz="900" dirty="0">
              <a:solidFill>
                <a:schemeClr val="bg1"/>
              </a:solidFill>
            </a:endParaRPr>
          </a:p>
        </p:txBody>
      </p:sp>
      <p:cxnSp>
        <p:nvCxnSpPr>
          <p:cNvPr id="443" name="Straight Connector 442"/>
          <p:cNvCxnSpPr/>
          <p:nvPr/>
        </p:nvCxnSpPr>
        <p:spPr>
          <a:xfrm flipV="1">
            <a:off x="4580057" y="2357060"/>
            <a:ext cx="0" cy="161403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Oval 444"/>
          <p:cNvSpPr/>
          <p:nvPr/>
        </p:nvSpPr>
        <p:spPr>
          <a:xfrm>
            <a:off x="4467077" y="3970665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3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446" name="TextBox 445"/>
          <p:cNvSpPr txBox="1"/>
          <p:nvPr/>
        </p:nvSpPr>
        <p:spPr>
          <a:xfrm>
            <a:off x="4644008" y="3882646"/>
            <a:ext cx="113942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trunk Coaxial  cable  or power cable</a:t>
            </a:r>
            <a:endParaRPr lang="he-IL" sz="9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6151706" y="2361902"/>
            <a:ext cx="23368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6151706" y="2361902"/>
            <a:ext cx="2331549" cy="0"/>
          </a:xfrm>
          <a:prstGeom prst="line">
            <a:avLst/>
          </a:prstGeom>
          <a:ln w="95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6151706" y="2361902"/>
            <a:ext cx="2331550" cy="0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178074" y="2252773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Freeform 123"/>
          <p:cNvSpPr/>
          <p:nvPr/>
        </p:nvSpPr>
        <p:spPr>
          <a:xfrm>
            <a:off x="7378408" y="2422866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Freeform 124"/>
          <p:cNvSpPr/>
          <p:nvPr/>
        </p:nvSpPr>
        <p:spPr>
          <a:xfrm>
            <a:off x="7212084" y="2286350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7190347" y="2252773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/>
          <p:cNvSpPr/>
          <p:nvPr/>
        </p:nvSpPr>
        <p:spPr>
          <a:xfrm>
            <a:off x="8294166" y="2248982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6" name="Freeform 245"/>
          <p:cNvSpPr/>
          <p:nvPr/>
        </p:nvSpPr>
        <p:spPr>
          <a:xfrm>
            <a:off x="8494500" y="2419075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7" name="Freeform 246"/>
          <p:cNvSpPr/>
          <p:nvPr/>
        </p:nvSpPr>
        <p:spPr>
          <a:xfrm>
            <a:off x="8328176" y="2282559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48" name="Straight Connector 247"/>
          <p:cNvCxnSpPr/>
          <p:nvPr/>
        </p:nvCxnSpPr>
        <p:spPr>
          <a:xfrm flipH="1">
            <a:off x="8306439" y="2248982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7241742" y="2537014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7327325" y="2537013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7444460" y="2537012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7522116" y="2537011"/>
            <a:ext cx="7277" cy="56639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>
            <a:off x="7522116" y="3103400"/>
            <a:ext cx="330944" cy="0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7852433" y="3103404"/>
            <a:ext cx="0" cy="262321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7732686" y="3190532"/>
            <a:ext cx="240748" cy="207330"/>
          </a:xfrm>
          <a:prstGeom prst="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18" name="Straight Connector 317"/>
          <p:cNvCxnSpPr/>
          <p:nvPr/>
        </p:nvCxnSpPr>
        <p:spPr>
          <a:xfrm flipH="1">
            <a:off x="7732686" y="3190316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061" y="3338922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6" name="Straight Connector 335"/>
          <p:cNvCxnSpPr/>
          <p:nvPr/>
        </p:nvCxnSpPr>
        <p:spPr>
          <a:xfrm flipV="1">
            <a:off x="7931857" y="3397862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8" name="Group 327"/>
          <p:cNvGrpSpPr/>
          <p:nvPr/>
        </p:nvGrpSpPr>
        <p:grpSpPr>
          <a:xfrm>
            <a:off x="7700416" y="3509741"/>
            <a:ext cx="367913" cy="218103"/>
            <a:chOff x="8290204" y="396924"/>
            <a:chExt cx="314243" cy="174269"/>
          </a:xfrm>
        </p:grpSpPr>
        <p:sp>
          <p:nvSpPr>
            <p:cNvPr id="329" name="Rectangle 328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0" name="Oval 329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1" name="Isosceles Triangle 330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32" name="Straight Arrow Connector 331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70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985" y="1939391"/>
            <a:ext cx="690715" cy="5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702" y="2786702"/>
            <a:ext cx="635135" cy="47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1" name="Group 420"/>
          <p:cNvGrpSpPr/>
          <p:nvPr/>
        </p:nvGrpSpPr>
        <p:grpSpPr>
          <a:xfrm>
            <a:off x="8330122" y="2535494"/>
            <a:ext cx="315296" cy="528438"/>
            <a:chOff x="1736424" y="2519015"/>
            <a:chExt cx="315296" cy="528438"/>
          </a:xfrm>
        </p:grpSpPr>
        <p:cxnSp>
          <p:nvCxnSpPr>
            <p:cNvPr id="422" name="Straight Connector 421"/>
            <p:cNvCxnSpPr/>
            <p:nvPr/>
          </p:nvCxnSpPr>
          <p:spPr>
            <a:xfrm>
              <a:off x="1736424" y="2519019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/>
          </p:nvCxnSpPr>
          <p:spPr>
            <a:xfrm>
              <a:off x="1835190" y="2519015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1952448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>
              <a:off x="2051720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7" name="TextBox 446"/>
          <p:cNvSpPr txBox="1"/>
          <p:nvPr/>
        </p:nvSpPr>
        <p:spPr>
          <a:xfrm>
            <a:off x="6469354" y="2776774"/>
            <a:ext cx="782334" cy="7848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Drop Coaxial  cables  (RG 11, RG 6) or power cable</a:t>
            </a:r>
            <a:endParaRPr lang="he-IL" sz="900" dirty="0"/>
          </a:p>
        </p:txBody>
      </p:sp>
      <p:sp>
        <p:nvSpPr>
          <p:cNvPr id="448" name="Oval 447"/>
          <p:cNvSpPr/>
          <p:nvPr/>
        </p:nvSpPr>
        <p:spPr>
          <a:xfrm>
            <a:off x="7260433" y="140552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449" name="Straight Connector 448"/>
          <p:cNvCxnSpPr>
            <a:endCxn id="243" idx="0"/>
          </p:cNvCxnSpPr>
          <p:nvPr/>
        </p:nvCxnSpPr>
        <p:spPr>
          <a:xfrm>
            <a:off x="7368433" y="1621521"/>
            <a:ext cx="7642" cy="631252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/>
          <p:cNvSpPr txBox="1"/>
          <p:nvPr/>
        </p:nvSpPr>
        <p:spPr>
          <a:xfrm>
            <a:off x="7472789" y="1287544"/>
            <a:ext cx="150919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 </a:t>
            </a:r>
            <a:r>
              <a:rPr lang="en-US" sz="900" dirty="0" err="1" smtClean="0"/>
              <a:t>Vac</a:t>
            </a:r>
            <a:r>
              <a:rPr lang="en-US" sz="900" dirty="0" smtClean="0"/>
              <a:t> Tap </a:t>
            </a:r>
          </a:p>
          <a:p>
            <a:pPr algn="l" rtl="0"/>
            <a:r>
              <a:rPr lang="en-US" sz="900" dirty="0" smtClean="0"/>
              <a:t>Tap-AC–AC Down Converter</a:t>
            </a:r>
          </a:p>
          <a:p>
            <a:pPr algn="l" rtl="0"/>
            <a:r>
              <a:rPr lang="en-US" sz="900" b="1" dirty="0" smtClean="0"/>
              <a:t>+Power </a:t>
            </a:r>
            <a:r>
              <a:rPr lang="en-US" sz="900" b="1" dirty="0"/>
              <a:t>through</a:t>
            </a:r>
            <a:r>
              <a:rPr lang="en-US" sz="900" dirty="0" smtClean="0"/>
              <a:t> </a:t>
            </a:r>
            <a:endParaRPr lang="he-IL" sz="900" dirty="0"/>
          </a:p>
        </p:txBody>
      </p:sp>
      <p:sp>
        <p:nvSpPr>
          <p:cNvPr id="452" name="Oval 451"/>
          <p:cNvSpPr/>
          <p:nvPr/>
        </p:nvSpPr>
        <p:spPr>
          <a:xfrm>
            <a:off x="6773742" y="2604207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5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55" name="Straight Connector 454"/>
          <p:cNvCxnSpPr/>
          <p:nvPr/>
        </p:nvCxnSpPr>
        <p:spPr>
          <a:xfrm>
            <a:off x="6999688" y="2699074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Oval 463"/>
          <p:cNvSpPr/>
          <p:nvPr/>
        </p:nvSpPr>
        <p:spPr>
          <a:xfrm>
            <a:off x="6848199" y="403332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6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65" name="Straight Connector 464"/>
          <p:cNvCxnSpPr/>
          <p:nvPr/>
        </p:nvCxnSpPr>
        <p:spPr>
          <a:xfrm>
            <a:off x="7482782" y="3312271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endCxn id="464" idx="6"/>
          </p:cNvCxnSpPr>
          <p:nvPr/>
        </p:nvCxnSpPr>
        <p:spPr>
          <a:xfrm rot="5400000">
            <a:off x="6846755" y="3511641"/>
            <a:ext cx="847123" cy="412234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707342" y="4213786"/>
            <a:ext cx="956996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24Vac-12VDC </a:t>
            </a:r>
          </a:p>
          <a:p>
            <a:pPr algn="l" rtl="0"/>
            <a:r>
              <a:rPr lang="en-US" sz="900" dirty="0" smtClean="0"/>
              <a:t>Down converter &amp; regulator </a:t>
            </a:r>
            <a:endParaRPr lang="he-IL" sz="900" dirty="0"/>
          </a:p>
        </p:txBody>
      </p:sp>
      <p:sp>
        <p:nvSpPr>
          <p:cNvPr id="470" name="Oval 469"/>
          <p:cNvSpPr/>
          <p:nvPr/>
        </p:nvSpPr>
        <p:spPr>
          <a:xfrm>
            <a:off x="7835430" y="403332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7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71" name="Straight Connector 470"/>
          <p:cNvCxnSpPr/>
          <p:nvPr/>
        </p:nvCxnSpPr>
        <p:spPr>
          <a:xfrm flipV="1">
            <a:off x="7944360" y="3727846"/>
            <a:ext cx="8058" cy="30960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7713758" y="4249320"/>
            <a:ext cx="9569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FTTH – Optical Node </a:t>
            </a:r>
          </a:p>
        </p:txBody>
      </p:sp>
      <p:cxnSp>
        <p:nvCxnSpPr>
          <p:cNvPr id="437" name="Elbow Connector 436"/>
          <p:cNvCxnSpPr/>
          <p:nvPr/>
        </p:nvCxnSpPr>
        <p:spPr>
          <a:xfrm rot="10800000" flipV="1">
            <a:off x="5387338" y="3603446"/>
            <a:ext cx="2300250" cy="1166437"/>
          </a:xfrm>
          <a:prstGeom prst="bentConnector3">
            <a:avLst/>
          </a:prstGeom>
          <a:ln w="15875"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Oval 547"/>
          <p:cNvSpPr/>
          <p:nvPr/>
        </p:nvSpPr>
        <p:spPr>
          <a:xfrm>
            <a:off x="5796136" y="4945732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8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549" name="Straight Connector 548"/>
          <p:cNvCxnSpPr/>
          <p:nvPr/>
        </p:nvCxnSpPr>
        <p:spPr>
          <a:xfrm flipV="1">
            <a:off x="5896078" y="4769883"/>
            <a:ext cx="4029" cy="17576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TextBox 551"/>
          <p:cNvSpPr txBox="1"/>
          <p:nvPr/>
        </p:nvSpPr>
        <p:spPr>
          <a:xfrm>
            <a:off x="5983124" y="4930900"/>
            <a:ext cx="956996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Optical fiber</a:t>
            </a:r>
            <a:endParaRPr lang="he-IL" sz="900" dirty="0"/>
          </a:p>
        </p:txBody>
      </p:sp>
      <p:pic>
        <p:nvPicPr>
          <p:cNvPr id="444" name="Picture 4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23639" y="3338922"/>
            <a:ext cx="501562" cy="4549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6</a:t>
            </a:fld>
            <a:endParaRPr lang="he-IL"/>
          </a:p>
        </p:txBody>
      </p:sp>
      <p:sp>
        <p:nvSpPr>
          <p:cNvPr id="166" name="Freeform 165"/>
          <p:cNvSpPr/>
          <p:nvPr/>
        </p:nvSpPr>
        <p:spPr>
          <a:xfrm>
            <a:off x="367573" y="2434558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68" name="Straight Connector 167"/>
          <p:cNvCxnSpPr/>
          <p:nvPr/>
        </p:nvCxnSpPr>
        <p:spPr>
          <a:xfrm>
            <a:off x="221635" y="2548881"/>
            <a:ext cx="0" cy="524643"/>
          </a:xfrm>
          <a:prstGeom prst="line">
            <a:avLst/>
          </a:prstGeom>
          <a:ln>
            <a:solidFill>
              <a:srgbClr val="08CA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307218" y="2548880"/>
            <a:ext cx="0" cy="524643"/>
          </a:xfrm>
          <a:prstGeom prst="line">
            <a:avLst/>
          </a:prstGeom>
          <a:ln>
            <a:solidFill>
              <a:srgbClr val="08CA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424353" y="2548879"/>
            <a:ext cx="0" cy="524643"/>
          </a:xfrm>
          <a:prstGeom prst="line">
            <a:avLst/>
          </a:prstGeom>
          <a:ln>
            <a:solidFill>
              <a:srgbClr val="08CA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502009" y="2548878"/>
            <a:ext cx="0" cy="532053"/>
          </a:xfrm>
          <a:prstGeom prst="line">
            <a:avLst/>
          </a:prstGeom>
          <a:ln>
            <a:solidFill>
              <a:srgbClr val="08CA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02009" y="3075556"/>
            <a:ext cx="330944" cy="0"/>
          </a:xfrm>
          <a:prstGeom prst="line">
            <a:avLst/>
          </a:prstGeom>
          <a:ln>
            <a:solidFill>
              <a:srgbClr val="08CA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2326" y="3075560"/>
            <a:ext cx="0" cy="262321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/>
          <p:cNvSpPr/>
          <p:nvPr/>
        </p:nvSpPr>
        <p:spPr>
          <a:xfrm>
            <a:off x="712579" y="3162688"/>
            <a:ext cx="240748" cy="207330"/>
          </a:xfrm>
          <a:prstGeom prst="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6" name="Straight Connector 175"/>
          <p:cNvCxnSpPr/>
          <p:nvPr/>
        </p:nvCxnSpPr>
        <p:spPr>
          <a:xfrm flipH="1">
            <a:off x="712579" y="3162472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54" y="3311078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8" name="Straight Connector 177"/>
          <p:cNvCxnSpPr/>
          <p:nvPr/>
        </p:nvCxnSpPr>
        <p:spPr>
          <a:xfrm flipV="1">
            <a:off x="911750" y="3370018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Group 178"/>
          <p:cNvGrpSpPr/>
          <p:nvPr/>
        </p:nvGrpSpPr>
        <p:grpSpPr>
          <a:xfrm>
            <a:off x="680309" y="3481897"/>
            <a:ext cx="367913" cy="218103"/>
            <a:chOff x="8290204" y="396924"/>
            <a:chExt cx="314243" cy="174269"/>
          </a:xfrm>
        </p:grpSpPr>
        <p:sp>
          <p:nvSpPr>
            <p:cNvPr id="180" name="Rectangle 179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1" name="Oval 180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2" name="Isosceles Triangle 181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83" name="Straight Arrow Connector 182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6" name="Picture 18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9865" y="3369774"/>
            <a:ext cx="501562" cy="454965"/>
          </a:xfrm>
          <a:prstGeom prst="rect">
            <a:avLst/>
          </a:prstGeom>
        </p:spPr>
      </p:pic>
      <p:sp>
        <p:nvSpPr>
          <p:cNvPr id="188" name="Up Arrow 187"/>
          <p:cNvSpPr/>
          <p:nvPr/>
        </p:nvSpPr>
        <p:spPr>
          <a:xfrm rot="16200000">
            <a:off x="568936" y="2251936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9" name="Up Arrow 188"/>
          <p:cNvSpPr/>
          <p:nvPr/>
        </p:nvSpPr>
        <p:spPr>
          <a:xfrm rot="16200000">
            <a:off x="1977735" y="225534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0" name="Up Arrow 189"/>
          <p:cNvSpPr/>
          <p:nvPr/>
        </p:nvSpPr>
        <p:spPr>
          <a:xfrm rot="5400000">
            <a:off x="8069725" y="226255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1" name="Up Arrow 190"/>
          <p:cNvSpPr/>
          <p:nvPr/>
        </p:nvSpPr>
        <p:spPr>
          <a:xfrm rot="5400000">
            <a:off x="6903809" y="2260171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Up Arrow 191"/>
          <p:cNvSpPr/>
          <p:nvPr/>
        </p:nvSpPr>
        <p:spPr>
          <a:xfrm rot="5400000">
            <a:off x="6183131" y="225756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3" name="Up Arrow 192"/>
          <p:cNvSpPr/>
          <p:nvPr/>
        </p:nvSpPr>
        <p:spPr>
          <a:xfrm>
            <a:off x="5961253" y="238009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4" name="Up Arrow 193"/>
          <p:cNvSpPr/>
          <p:nvPr/>
        </p:nvSpPr>
        <p:spPr>
          <a:xfrm>
            <a:off x="5961253" y="261593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5" name="Up Arrow 194"/>
          <p:cNvSpPr/>
          <p:nvPr/>
        </p:nvSpPr>
        <p:spPr>
          <a:xfrm rot="16200000">
            <a:off x="2615469" y="2260170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7" name="Up Arrow 196"/>
          <p:cNvSpPr/>
          <p:nvPr/>
        </p:nvSpPr>
        <p:spPr>
          <a:xfrm>
            <a:off x="5673606" y="262608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8" name="Up Arrow 197"/>
          <p:cNvSpPr/>
          <p:nvPr/>
        </p:nvSpPr>
        <p:spPr>
          <a:xfrm>
            <a:off x="5673606" y="238508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9" name="Up Arrow 198"/>
          <p:cNvSpPr/>
          <p:nvPr/>
        </p:nvSpPr>
        <p:spPr>
          <a:xfrm rot="16200000">
            <a:off x="5452623" y="225990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0" name="Up Arrow 199"/>
          <p:cNvSpPr/>
          <p:nvPr/>
        </p:nvSpPr>
        <p:spPr>
          <a:xfrm rot="16200000">
            <a:off x="4710161" y="2265905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1" name="Up Arrow 200"/>
          <p:cNvSpPr/>
          <p:nvPr/>
        </p:nvSpPr>
        <p:spPr>
          <a:xfrm rot="16200000">
            <a:off x="3324683" y="2259633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1" name="Group 10"/>
          <p:cNvGrpSpPr/>
          <p:nvPr/>
        </p:nvGrpSpPr>
        <p:grpSpPr>
          <a:xfrm>
            <a:off x="3528921" y="1672500"/>
            <a:ext cx="432048" cy="288008"/>
            <a:chOff x="3419872" y="1666866"/>
            <a:chExt cx="432048" cy="288008"/>
          </a:xfrm>
        </p:grpSpPr>
        <p:sp>
          <p:nvSpPr>
            <p:cNvPr id="5" name="Rectangle 4"/>
            <p:cNvSpPr/>
            <p:nvPr/>
          </p:nvSpPr>
          <p:spPr>
            <a:xfrm>
              <a:off x="3419872" y="1666866"/>
              <a:ext cx="432048" cy="288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3482061" y="1761396"/>
              <a:ext cx="307669" cy="10800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0" name="TextBox 219"/>
          <p:cNvSpPr txBox="1"/>
          <p:nvPr/>
        </p:nvSpPr>
        <p:spPr>
          <a:xfrm>
            <a:off x="3707904" y="1345332"/>
            <a:ext cx="7119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>
                <a:solidFill>
                  <a:schemeClr val="bg1"/>
                </a:solidFill>
              </a:rPr>
              <a:t>Voltage stabilizing </a:t>
            </a:r>
            <a:endParaRPr lang="he-IL" sz="900" dirty="0">
              <a:solidFill>
                <a:schemeClr val="bg1"/>
              </a:solidFill>
            </a:endParaRPr>
          </a:p>
        </p:txBody>
      </p:sp>
      <p:sp>
        <p:nvSpPr>
          <p:cNvPr id="221" name="Up Arrow 220"/>
          <p:cNvSpPr/>
          <p:nvPr/>
        </p:nvSpPr>
        <p:spPr>
          <a:xfrm rot="16200000">
            <a:off x="3937788" y="1802616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2" name="Up Arrow 221"/>
          <p:cNvSpPr/>
          <p:nvPr/>
        </p:nvSpPr>
        <p:spPr>
          <a:xfrm rot="16200000">
            <a:off x="3302647" y="1738629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4" name="TextBox 223"/>
          <p:cNvSpPr txBox="1"/>
          <p:nvPr/>
        </p:nvSpPr>
        <p:spPr>
          <a:xfrm>
            <a:off x="4575077" y="1357569"/>
            <a:ext cx="7119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Voltage drop  </a:t>
            </a:r>
            <a:endParaRPr lang="he-IL" sz="900" dirty="0"/>
          </a:p>
        </p:txBody>
      </p:sp>
      <p:cxnSp>
        <p:nvCxnSpPr>
          <p:cNvPr id="237" name="Straight Connector 236"/>
          <p:cNvCxnSpPr/>
          <p:nvPr/>
        </p:nvCxnSpPr>
        <p:spPr>
          <a:xfrm>
            <a:off x="3221489" y="2075132"/>
            <a:ext cx="0" cy="20573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3208738" y="2081864"/>
            <a:ext cx="560792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3753115" y="1954874"/>
            <a:ext cx="2975" cy="139242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4652031" y="1944000"/>
            <a:ext cx="0" cy="43200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http://www.glenrockpa.org/wp-content/uploads/2016/01/power-outage.jp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MosiaicBubbles/>
                    </a14:imgEffect>
                    <a14:imgEffect>
                      <a14:sharpenSoften amount="76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736" y="3698892"/>
            <a:ext cx="1163208" cy="661484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" name="TextBox 251"/>
          <p:cNvSpPr txBox="1"/>
          <p:nvPr/>
        </p:nvSpPr>
        <p:spPr>
          <a:xfrm>
            <a:off x="7985674" y="2714064"/>
            <a:ext cx="1060111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" dirty="0" smtClean="0"/>
              <a:t>24VAC</a:t>
            </a:r>
            <a:endParaRPr lang="he-IL" sz="800" dirty="0"/>
          </a:p>
        </p:txBody>
      </p:sp>
      <p:sp>
        <p:nvSpPr>
          <p:cNvPr id="150" name="Rectangle 149"/>
          <p:cNvSpPr/>
          <p:nvPr/>
        </p:nvSpPr>
        <p:spPr>
          <a:xfrm>
            <a:off x="2100265" y="143576"/>
            <a:ext cx="4856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FTTH </a:t>
            </a:r>
            <a:r>
              <a:rPr lang="en-US" sz="1400" dirty="0"/>
              <a:t>operates using </a:t>
            </a:r>
            <a:r>
              <a:rPr lang="en-US" sz="1400" dirty="0" smtClean="0"/>
              <a:t>remote redundant AC power</a:t>
            </a:r>
          </a:p>
          <a:p>
            <a:pPr algn="ctr"/>
            <a:r>
              <a:rPr lang="en-US" sz="1400" dirty="0" smtClean="0"/>
              <a:t>Backup simulation</a:t>
            </a:r>
            <a:endParaRPr lang="he-IL" sz="1400" dirty="0"/>
          </a:p>
        </p:txBody>
      </p:sp>
      <p:sp>
        <p:nvSpPr>
          <p:cNvPr id="148" name="Up Arrow 147"/>
          <p:cNvSpPr/>
          <p:nvPr/>
        </p:nvSpPr>
        <p:spPr>
          <a:xfrm rot="10800000">
            <a:off x="424353" y="26990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8CADE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Up Arrow 150"/>
          <p:cNvSpPr/>
          <p:nvPr/>
        </p:nvSpPr>
        <p:spPr>
          <a:xfrm rot="10800000">
            <a:off x="739955" y="307495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3AE6F8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Up Arrow 151"/>
          <p:cNvSpPr/>
          <p:nvPr/>
        </p:nvSpPr>
        <p:spPr>
          <a:xfrm rot="10800000">
            <a:off x="7439779" y="2689715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Up Arrow 152"/>
          <p:cNvSpPr/>
          <p:nvPr/>
        </p:nvSpPr>
        <p:spPr>
          <a:xfrm rot="10800000">
            <a:off x="7770724" y="3094755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Up Arrow 154"/>
          <p:cNvSpPr/>
          <p:nvPr/>
        </p:nvSpPr>
        <p:spPr>
          <a:xfrm rot="10800000">
            <a:off x="829413" y="3387576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Up Arrow 155"/>
          <p:cNvSpPr/>
          <p:nvPr/>
        </p:nvSpPr>
        <p:spPr>
          <a:xfrm rot="10800000">
            <a:off x="7853083" y="341499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Up Arrow 156"/>
          <p:cNvSpPr/>
          <p:nvPr/>
        </p:nvSpPr>
        <p:spPr>
          <a:xfrm rot="10800000">
            <a:off x="1834969" y="2631430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8CADE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Up Arrow 158"/>
          <p:cNvSpPr/>
          <p:nvPr/>
        </p:nvSpPr>
        <p:spPr>
          <a:xfrm rot="10800000">
            <a:off x="8570426" y="26990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0" name="TextBox 159"/>
          <p:cNvSpPr txBox="1"/>
          <p:nvPr/>
        </p:nvSpPr>
        <p:spPr>
          <a:xfrm>
            <a:off x="1299737" y="753142"/>
            <a:ext cx="22197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Area A- Power outage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6169378" y="777117"/>
            <a:ext cx="1515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Area B</a:t>
            </a:r>
            <a:endParaRPr lang="he-IL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6792612" y="56414"/>
            <a:ext cx="1013220" cy="697545"/>
            <a:chOff x="7101540" y="4226991"/>
            <a:chExt cx="2054661" cy="1488009"/>
          </a:xfrm>
        </p:grpSpPr>
        <p:pic>
          <p:nvPicPr>
            <p:cNvPr id="163" name="Picture 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540" y="4226991"/>
              <a:ext cx="2054661" cy="1488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" name="Picture 16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7270" y="4867689"/>
              <a:ext cx="451058" cy="606889"/>
            </a:xfrm>
            <a:prstGeom prst="rect">
              <a:avLst/>
            </a:prstGeom>
          </p:spPr>
        </p:pic>
      </p:grpSp>
      <p:pic>
        <p:nvPicPr>
          <p:cNvPr id="165" name="Picture 16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717" y="4053474"/>
            <a:ext cx="233119" cy="313657"/>
          </a:xfrm>
          <a:prstGeom prst="rect">
            <a:avLst/>
          </a:prstGeom>
        </p:spPr>
      </p:pic>
      <p:sp>
        <p:nvSpPr>
          <p:cNvPr id="167" name="TextBox 166"/>
          <p:cNvSpPr txBox="1"/>
          <p:nvPr/>
        </p:nvSpPr>
        <p:spPr>
          <a:xfrm>
            <a:off x="98072" y="1037555"/>
            <a:ext cx="44739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Backup from Area B</a:t>
            </a:r>
            <a:endParaRPr lang="he-IL" sz="1400" b="1" dirty="0">
              <a:solidFill>
                <a:schemeClr val="bg1"/>
              </a:solidFill>
            </a:endParaRPr>
          </a:p>
        </p:txBody>
      </p:sp>
      <p:sp>
        <p:nvSpPr>
          <p:cNvPr id="196" name="Up Arrow 195"/>
          <p:cNvSpPr/>
          <p:nvPr/>
        </p:nvSpPr>
        <p:spPr>
          <a:xfrm rot="10800000">
            <a:off x="1836243" y="2633040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3AE6F8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7" name="TextBox 186"/>
          <p:cNvSpPr txBox="1"/>
          <p:nvPr/>
        </p:nvSpPr>
        <p:spPr>
          <a:xfrm>
            <a:off x="887476" y="1916385"/>
            <a:ext cx="129620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chemeClr val="bg1"/>
                </a:solidFill>
                <a:latin typeface="+mj-lt"/>
              </a:rPr>
              <a:t>63Vac (EU)</a:t>
            </a:r>
          </a:p>
          <a:p>
            <a:pPr algn="l" rtl="0"/>
            <a:r>
              <a:rPr lang="en-US" sz="700" dirty="0" smtClean="0">
                <a:solidFill>
                  <a:schemeClr val="bg1"/>
                </a:solidFill>
                <a:latin typeface="+mj-lt"/>
              </a:rPr>
              <a:t>87Vac (US)</a:t>
            </a:r>
            <a:endParaRPr lang="he-IL" sz="7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06" y="2175167"/>
            <a:ext cx="112706" cy="37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14" y="2944010"/>
            <a:ext cx="104241" cy="280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" name="TextBox 203"/>
          <p:cNvSpPr txBox="1"/>
          <p:nvPr/>
        </p:nvSpPr>
        <p:spPr>
          <a:xfrm>
            <a:off x="1933635" y="2577597"/>
            <a:ext cx="1296202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chemeClr val="bg1"/>
                </a:solidFill>
                <a:latin typeface="+mj-lt"/>
              </a:rPr>
              <a:t>24Vac</a:t>
            </a:r>
            <a:endParaRPr lang="he-IL" sz="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633738" y="2933835"/>
            <a:ext cx="1296202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chemeClr val="bg1"/>
                </a:solidFill>
                <a:latin typeface="+mj-lt"/>
              </a:rPr>
              <a:t>24Vac</a:t>
            </a:r>
            <a:endParaRPr lang="he-IL" sz="7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6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626" y="2158168"/>
            <a:ext cx="112706" cy="37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72" y="3187923"/>
            <a:ext cx="88106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" name="Picture 7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386" y="3221171"/>
            <a:ext cx="88106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000371" y="3350438"/>
            <a:ext cx="281468" cy="75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TextBox 153"/>
          <p:cNvSpPr txBox="1"/>
          <p:nvPr/>
        </p:nvSpPr>
        <p:spPr>
          <a:xfrm flipH="1">
            <a:off x="639654" y="3278909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900" dirty="0" smtClean="0">
                <a:solidFill>
                  <a:srgbClr val="FF0000"/>
                </a:solidFill>
              </a:rPr>
              <a:t>12Vdc</a:t>
            </a:r>
            <a:endParaRPr lang="en-US" sz="800" dirty="0" smtClean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17756" y="3349988"/>
            <a:ext cx="222840" cy="837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5" name="TextBox 554"/>
          <p:cNvSpPr txBox="1"/>
          <p:nvPr/>
        </p:nvSpPr>
        <p:spPr>
          <a:xfrm flipH="1">
            <a:off x="7621219" y="3282446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800" dirty="0" smtClean="0">
                <a:solidFill>
                  <a:srgbClr val="FF0000"/>
                </a:solidFill>
              </a:rPr>
              <a:t>12Vdc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800" y="1658104"/>
            <a:ext cx="450334" cy="31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369" y="1181031"/>
            <a:ext cx="2456485" cy="57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Rectangle 427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978723" y="3346361"/>
            <a:ext cx="267293" cy="78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Rectangle 148"/>
          <p:cNvSpPr/>
          <p:nvPr/>
        </p:nvSpPr>
        <p:spPr>
          <a:xfrm>
            <a:off x="4580057" y="769268"/>
            <a:ext cx="4467573" cy="46805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8017756" y="3365725"/>
            <a:ext cx="226652" cy="880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87" name="Group 186"/>
          <p:cNvGrpSpPr/>
          <p:nvPr/>
        </p:nvGrpSpPr>
        <p:grpSpPr>
          <a:xfrm flipH="1">
            <a:off x="6797719" y="38891"/>
            <a:ext cx="1014641" cy="697545"/>
            <a:chOff x="7101540" y="4226991"/>
            <a:chExt cx="2054661" cy="1488009"/>
          </a:xfrm>
        </p:grpSpPr>
        <p:pic>
          <p:nvPicPr>
            <p:cNvPr id="18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540" y="4226991"/>
              <a:ext cx="2054661" cy="1488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9" name="Picture 18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7270" y="4867689"/>
              <a:ext cx="451058" cy="606889"/>
            </a:xfrm>
            <a:prstGeom prst="rect">
              <a:avLst/>
            </a:prstGeom>
          </p:spPr>
        </p:pic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737" y="2109148"/>
            <a:ext cx="3883969" cy="185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80" name="Straight Connector 379"/>
          <p:cNvCxnSpPr/>
          <p:nvPr/>
        </p:nvCxnSpPr>
        <p:spPr>
          <a:xfrm>
            <a:off x="554975" y="2357060"/>
            <a:ext cx="23368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554975" y="2357060"/>
            <a:ext cx="2331549" cy="0"/>
          </a:xfrm>
          <a:prstGeom prst="line">
            <a:avLst/>
          </a:prstGeom>
          <a:ln w="95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>
            <a:off x="554975" y="2357060"/>
            <a:ext cx="2331550" cy="0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Rectangle 382"/>
          <p:cNvSpPr/>
          <p:nvPr/>
        </p:nvSpPr>
        <p:spPr>
          <a:xfrm>
            <a:off x="1571427" y="2268256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4" name="Freeform 383"/>
          <p:cNvSpPr/>
          <p:nvPr/>
        </p:nvSpPr>
        <p:spPr>
          <a:xfrm>
            <a:off x="1771761" y="2438349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5" name="Freeform 384"/>
          <p:cNvSpPr/>
          <p:nvPr/>
        </p:nvSpPr>
        <p:spPr>
          <a:xfrm>
            <a:off x="1605437" y="2301833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86" name="Straight Connector 385"/>
          <p:cNvCxnSpPr/>
          <p:nvPr/>
        </p:nvCxnSpPr>
        <p:spPr>
          <a:xfrm flipH="1">
            <a:off x="1583700" y="2268256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Rectangle 386"/>
          <p:cNvSpPr/>
          <p:nvPr/>
        </p:nvSpPr>
        <p:spPr>
          <a:xfrm>
            <a:off x="185674" y="2264465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9" name="Freeform 388"/>
          <p:cNvSpPr/>
          <p:nvPr/>
        </p:nvSpPr>
        <p:spPr>
          <a:xfrm>
            <a:off x="201249" y="2298042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90" name="Straight Connector 389"/>
          <p:cNvCxnSpPr/>
          <p:nvPr/>
        </p:nvCxnSpPr>
        <p:spPr>
          <a:xfrm flipH="1">
            <a:off x="179512" y="2264465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4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8" y="1954874"/>
            <a:ext cx="690715" cy="5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75" name="Group 2074"/>
          <p:cNvGrpSpPr/>
          <p:nvPr/>
        </p:nvGrpSpPr>
        <p:grpSpPr>
          <a:xfrm>
            <a:off x="1604295" y="2552493"/>
            <a:ext cx="315296" cy="528438"/>
            <a:chOff x="1736424" y="2519015"/>
            <a:chExt cx="315296" cy="528438"/>
          </a:xfrm>
        </p:grpSpPr>
        <p:cxnSp>
          <p:nvCxnSpPr>
            <p:cNvPr id="414" name="Straight Connector 413"/>
            <p:cNvCxnSpPr/>
            <p:nvPr/>
          </p:nvCxnSpPr>
          <p:spPr>
            <a:xfrm>
              <a:off x="1736424" y="2519019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1835190" y="2519015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>
              <a:off x="1952448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>
              <a:off x="2051720" y="2522810"/>
              <a:ext cx="0" cy="524643"/>
            </a:xfrm>
            <a:prstGeom prst="line">
              <a:avLst/>
            </a:prstGeom>
            <a:ln>
              <a:solidFill>
                <a:srgbClr val="034E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6" name="TextBox 2075"/>
          <p:cNvSpPr txBox="1"/>
          <p:nvPr/>
        </p:nvSpPr>
        <p:spPr>
          <a:xfrm>
            <a:off x="1330668" y="2540805"/>
            <a:ext cx="1060111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00" dirty="0" smtClean="0"/>
              <a:t>24VAC</a:t>
            </a:r>
            <a:endParaRPr lang="he-IL" sz="900" dirty="0"/>
          </a:p>
        </p:txBody>
      </p:sp>
      <p:cxnSp>
        <p:nvCxnSpPr>
          <p:cNvPr id="305" name="Straight Connector 304"/>
          <p:cNvCxnSpPr/>
          <p:nvPr/>
        </p:nvCxnSpPr>
        <p:spPr>
          <a:xfrm>
            <a:off x="2390779" y="2945979"/>
            <a:ext cx="495745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/>
          <p:cNvCxnSpPr/>
          <p:nvPr/>
        </p:nvCxnSpPr>
        <p:spPr>
          <a:xfrm flipV="1">
            <a:off x="2390779" y="2931809"/>
            <a:ext cx="0" cy="1327322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Oval 316"/>
          <p:cNvSpPr/>
          <p:nvPr/>
        </p:nvSpPr>
        <p:spPr>
          <a:xfrm>
            <a:off x="2282779" y="425913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1</a:t>
            </a:r>
            <a:r>
              <a:rPr lang="en-US" sz="900" b="1" dirty="0" smtClean="0">
                <a:solidFill>
                  <a:schemeClr val="tx1"/>
                </a:solidFill>
              </a:rPr>
              <a:t> 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438" name="Oval 437"/>
          <p:cNvSpPr/>
          <p:nvPr/>
        </p:nvSpPr>
        <p:spPr>
          <a:xfrm>
            <a:off x="2951836" y="1666866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2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39" name="Straight Connector 438"/>
          <p:cNvCxnSpPr/>
          <p:nvPr/>
        </p:nvCxnSpPr>
        <p:spPr>
          <a:xfrm>
            <a:off x="3059836" y="1882866"/>
            <a:ext cx="0" cy="41146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 txBox="1"/>
          <p:nvPr/>
        </p:nvSpPr>
        <p:spPr>
          <a:xfrm>
            <a:off x="2486079" y="1266756"/>
            <a:ext cx="12962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AC Phase controller</a:t>
            </a:r>
          </a:p>
          <a:p>
            <a:pPr algn="l" rtl="0"/>
            <a:r>
              <a:rPr lang="en-US" sz="900" dirty="0" smtClean="0"/>
              <a:t>SYNERGY or DPSv5  </a:t>
            </a:r>
            <a:endParaRPr lang="he-IL" sz="900" dirty="0"/>
          </a:p>
        </p:txBody>
      </p:sp>
      <p:cxnSp>
        <p:nvCxnSpPr>
          <p:cNvPr id="443" name="Straight Connector 442"/>
          <p:cNvCxnSpPr/>
          <p:nvPr/>
        </p:nvCxnSpPr>
        <p:spPr>
          <a:xfrm flipV="1">
            <a:off x="4580057" y="2370235"/>
            <a:ext cx="0" cy="161403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Oval 444"/>
          <p:cNvSpPr/>
          <p:nvPr/>
        </p:nvSpPr>
        <p:spPr>
          <a:xfrm>
            <a:off x="4460722" y="397374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3</a:t>
            </a:r>
            <a:endParaRPr lang="he-IL" sz="900" b="1" dirty="0">
              <a:solidFill>
                <a:schemeClr val="tx1"/>
              </a:solidFill>
            </a:endParaRPr>
          </a:p>
        </p:txBody>
      </p:sp>
      <p:sp>
        <p:nvSpPr>
          <p:cNvPr id="446" name="TextBox 445"/>
          <p:cNvSpPr txBox="1"/>
          <p:nvPr/>
        </p:nvSpPr>
        <p:spPr>
          <a:xfrm>
            <a:off x="3537294" y="3863707"/>
            <a:ext cx="113942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trunk Coaxial  cable  or power cable</a:t>
            </a:r>
            <a:endParaRPr lang="he-IL" sz="9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6151706" y="2361902"/>
            <a:ext cx="23368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6151706" y="2361902"/>
            <a:ext cx="2331549" cy="0"/>
          </a:xfrm>
          <a:prstGeom prst="line">
            <a:avLst/>
          </a:prstGeom>
          <a:ln w="95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6151706" y="2361902"/>
            <a:ext cx="2331550" cy="0"/>
          </a:xfrm>
          <a:prstGeom prst="line">
            <a:avLst/>
          </a:prstGeom>
          <a:ln w="9525">
            <a:solidFill>
              <a:srgbClr val="FF00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7178074" y="2252773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Freeform 123"/>
          <p:cNvSpPr/>
          <p:nvPr/>
        </p:nvSpPr>
        <p:spPr>
          <a:xfrm>
            <a:off x="7378408" y="2422866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Freeform 124"/>
          <p:cNvSpPr/>
          <p:nvPr/>
        </p:nvSpPr>
        <p:spPr>
          <a:xfrm>
            <a:off x="7212084" y="2286350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7190347" y="2252773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/>
          <p:cNvSpPr/>
          <p:nvPr/>
        </p:nvSpPr>
        <p:spPr>
          <a:xfrm>
            <a:off x="8294166" y="2248982"/>
            <a:ext cx="396001" cy="288032"/>
          </a:xfrm>
          <a:prstGeom prst="rect">
            <a:avLst/>
          </a:prstGeom>
          <a:solidFill>
            <a:srgbClr val="FFFF99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6" name="Freeform 245"/>
          <p:cNvSpPr/>
          <p:nvPr/>
        </p:nvSpPr>
        <p:spPr>
          <a:xfrm>
            <a:off x="8494500" y="2419075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7" name="Freeform 246"/>
          <p:cNvSpPr/>
          <p:nvPr/>
        </p:nvSpPr>
        <p:spPr>
          <a:xfrm>
            <a:off x="8328176" y="2282559"/>
            <a:ext cx="158263" cy="12478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48" name="Straight Connector 247"/>
          <p:cNvCxnSpPr/>
          <p:nvPr/>
        </p:nvCxnSpPr>
        <p:spPr>
          <a:xfrm flipH="1">
            <a:off x="8306439" y="2248982"/>
            <a:ext cx="38372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7241742" y="2537014"/>
            <a:ext cx="0" cy="524643"/>
          </a:xfrm>
          <a:prstGeom prst="line">
            <a:avLst/>
          </a:prstGeom>
          <a:ln>
            <a:solidFill>
              <a:srgbClr val="3AE6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>
            <a:off x="7327325" y="2537013"/>
            <a:ext cx="0" cy="524643"/>
          </a:xfrm>
          <a:prstGeom prst="line">
            <a:avLst/>
          </a:prstGeom>
          <a:ln>
            <a:solidFill>
              <a:srgbClr val="3AE6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/>
          <p:nvPr/>
        </p:nvCxnSpPr>
        <p:spPr>
          <a:xfrm>
            <a:off x="7444460" y="2537012"/>
            <a:ext cx="0" cy="524643"/>
          </a:xfrm>
          <a:prstGeom prst="line">
            <a:avLst/>
          </a:prstGeom>
          <a:ln>
            <a:solidFill>
              <a:srgbClr val="3AE6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>
            <a:off x="7522116" y="2537011"/>
            <a:ext cx="7277" cy="566393"/>
          </a:xfrm>
          <a:prstGeom prst="line">
            <a:avLst/>
          </a:prstGeom>
          <a:ln>
            <a:solidFill>
              <a:srgbClr val="3AE6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>
            <a:off x="7522116" y="3103400"/>
            <a:ext cx="330944" cy="0"/>
          </a:xfrm>
          <a:prstGeom prst="line">
            <a:avLst/>
          </a:prstGeom>
          <a:ln>
            <a:solidFill>
              <a:srgbClr val="3AE6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7852433" y="3103404"/>
            <a:ext cx="0" cy="262321"/>
          </a:xfrm>
          <a:prstGeom prst="line">
            <a:avLst/>
          </a:prstGeom>
          <a:ln>
            <a:solidFill>
              <a:srgbClr val="3AE6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7732686" y="3190532"/>
            <a:ext cx="240748" cy="207330"/>
          </a:xfrm>
          <a:prstGeom prst="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18" name="Straight Connector 317"/>
          <p:cNvCxnSpPr/>
          <p:nvPr/>
        </p:nvCxnSpPr>
        <p:spPr>
          <a:xfrm flipH="1">
            <a:off x="7732686" y="3190316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061" y="3338922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6" name="Straight Connector 335"/>
          <p:cNvCxnSpPr/>
          <p:nvPr/>
        </p:nvCxnSpPr>
        <p:spPr>
          <a:xfrm flipV="1">
            <a:off x="7931857" y="3397862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8" name="Group 327"/>
          <p:cNvGrpSpPr/>
          <p:nvPr/>
        </p:nvGrpSpPr>
        <p:grpSpPr>
          <a:xfrm>
            <a:off x="7700416" y="3509741"/>
            <a:ext cx="367913" cy="218103"/>
            <a:chOff x="8290204" y="396924"/>
            <a:chExt cx="314243" cy="174269"/>
          </a:xfrm>
        </p:grpSpPr>
        <p:sp>
          <p:nvSpPr>
            <p:cNvPr id="329" name="Rectangle 328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0" name="Oval 329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1" name="Isosceles Triangle 330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32" name="Straight Arrow Connector 331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70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985" y="1939391"/>
            <a:ext cx="690715" cy="5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0" name="TextBox 419"/>
          <p:cNvSpPr txBox="1"/>
          <p:nvPr/>
        </p:nvSpPr>
        <p:spPr>
          <a:xfrm>
            <a:off x="7985674" y="2714064"/>
            <a:ext cx="1060111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" dirty="0" smtClean="0"/>
              <a:t>24VAC</a:t>
            </a:r>
            <a:endParaRPr lang="he-IL" sz="800" dirty="0"/>
          </a:p>
        </p:txBody>
      </p:sp>
      <p:grpSp>
        <p:nvGrpSpPr>
          <p:cNvPr id="421" name="Group 420"/>
          <p:cNvGrpSpPr/>
          <p:nvPr/>
        </p:nvGrpSpPr>
        <p:grpSpPr>
          <a:xfrm>
            <a:off x="8330122" y="2535494"/>
            <a:ext cx="315296" cy="528438"/>
            <a:chOff x="1736424" y="2519015"/>
            <a:chExt cx="315296" cy="528438"/>
          </a:xfrm>
        </p:grpSpPr>
        <p:cxnSp>
          <p:nvCxnSpPr>
            <p:cNvPr id="422" name="Straight Connector 421"/>
            <p:cNvCxnSpPr/>
            <p:nvPr/>
          </p:nvCxnSpPr>
          <p:spPr>
            <a:xfrm>
              <a:off x="1736424" y="2519019"/>
              <a:ext cx="0" cy="524643"/>
            </a:xfrm>
            <a:prstGeom prst="line">
              <a:avLst/>
            </a:prstGeom>
            <a:ln>
              <a:solidFill>
                <a:srgbClr val="3AE6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/>
          </p:nvCxnSpPr>
          <p:spPr>
            <a:xfrm>
              <a:off x="1835190" y="2519015"/>
              <a:ext cx="0" cy="524643"/>
            </a:xfrm>
            <a:prstGeom prst="line">
              <a:avLst/>
            </a:prstGeom>
            <a:ln>
              <a:solidFill>
                <a:srgbClr val="3AE6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1952448" y="2522810"/>
              <a:ext cx="0" cy="524643"/>
            </a:xfrm>
            <a:prstGeom prst="line">
              <a:avLst/>
            </a:prstGeom>
            <a:ln>
              <a:solidFill>
                <a:srgbClr val="3AE6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>
              <a:off x="2051720" y="2522810"/>
              <a:ext cx="0" cy="524643"/>
            </a:xfrm>
            <a:prstGeom prst="line">
              <a:avLst/>
            </a:prstGeom>
            <a:ln>
              <a:solidFill>
                <a:srgbClr val="3AE6F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7" name="TextBox 446"/>
          <p:cNvSpPr txBox="1"/>
          <p:nvPr/>
        </p:nvSpPr>
        <p:spPr>
          <a:xfrm>
            <a:off x="6469354" y="2776774"/>
            <a:ext cx="782334" cy="7848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Drop Coaxial  cables  (RG 11, RG 6) or power cable</a:t>
            </a:r>
            <a:endParaRPr lang="he-IL" sz="900" dirty="0"/>
          </a:p>
        </p:txBody>
      </p:sp>
      <p:sp>
        <p:nvSpPr>
          <p:cNvPr id="448" name="Oval 447"/>
          <p:cNvSpPr/>
          <p:nvPr/>
        </p:nvSpPr>
        <p:spPr>
          <a:xfrm>
            <a:off x="7260433" y="1405521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449" name="Straight Connector 448"/>
          <p:cNvCxnSpPr>
            <a:endCxn id="243" idx="0"/>
          </p:cNvCxnSpPr>
          <p:nvPr/>
        </p:nvCxnSpPr>
        <p:spPr>
          <a:xfrm>
            <a:off x="7368433" y="1621521"/>
            <a:ext cx="7642" cy="631252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/>
          <p:cNvSpPr txBox="1"/>
          <p:nvPr/>
        </p:nvSpPr>
        <p:spPr>
          <a:xfrm>
            <a:off x="7472789" y="1287544"/>
            <a:ext cx="150919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 </a:t>
            </a:r>
            <a:r>
              <a:rPr lang="en-US" sz="900" dirty="0" err="1" smtClean="0"/>
              <a:t>Vac</a:t>
            </a:r>
            <a:r>
              <a:rPr lang="en-US" sz="900" dirty="0" smtClean="0"/>
              <a:t> Tap </a:t>
            </a:r>
          </a:p>
          <a:p>
            <a:pPr algn="l" rtl="0"/>
            <a:r>
              <a:rPr lang="en-US" sz="900" dirty="0" smtClean="0"/>
              <a:t>Tap-AC–AC Down Converter</a:t>
            </a:r>
          </a:p>
          <a:p>
            <a:pPr algn="l" rtl="0"/>
            <a:r>
              <a:rPr lang="en-US" sz="900" b="1" dirty="0" smtClean="0"/>
              <a:t>+Power </a:t>
            </a:r>
            <a:r>
              <a:rPr lang="en-US" sz="900" b="1" dirty="0"/>
              <a:t>through</a:t>
            </a:r>
            <a:r>
              <a:rPr lang="en-US" sz="900" dirty="0" smtClean="0"/>
              <a:t> </a:t>
            </a:r>
            <a:endParaRPr lang="he-IL" sz="900" dirty="0"/>
          </a:p>
        </p:txBody>
      </p:sp>
      <p:sp>
        <p:nvSpPr>
          <p:cNvPr id="452" name="Oval 451"/>
          <p:cNvSpPr/>
          <p:nvPr/>
        </p:nvSpPr>
        <p:spPr>
          <a:xfrm>
            <a:off x="6773742" y="2604207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5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55" name="Straight Connector 454"/>
          <p:cNvCxnSpPr/>
          <p:nvPr/>
        </p:nvCxnSpPr>
        <p:spPr>
          <a:xfrm>
            <a:off x="6999688" y="2699074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Oval 463"/>
          <p:cNvSpPr/>
          <p:nvPr/>
        </p:nvSpPr>
        <p:spPr>
          <a:xfrm>
            <a:off x="6848199" y="403332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6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65" name="Straight Connector 464"/>
          <p:cNvCxnSpPr/>
          <p:nvPr/>
        </p:nvCxnSpPr>
        <p:spPr>
          <a:xfrm>
            <a:off x="7482782" y="3312271"/>
            <a:ext cx="252000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endCxn id="464" idx="6"/>
          </p:cNvCxnSpPr>
          <p:nvPr/>
        </p:nvCxnSpPr>
        <p:spPr>
          <a:xfrm rot="5400000">
            <a:off x="6846755" y="3511641"/>
            <a:ext cx="847123" cy="412234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707342" y="4213786"/>
            <a:ext cx="956996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24Vac-12VDC </a:t>
            </a:r>
          </a:p>
          <a:p>
            <a:pPr algn="l" rtl="0"/>
            <a:r>
              <a:rPr lang="en-US" sz="900" dirty="0" smtClean="0"/>
              <a:t>Down converter &amp; regulator </a:t>
            </a:r>
            <a:endParaRPr lang="he-IL" sz="900" dirty="0"/>
          </a:p>
        </p:txBody>
      </p:sp>
      <p:sp>
        <p:nvSpPr>
          <p:cNvPr id="470" name="Oval 469"/>
          <p:cNvSpPr/>
          <p:nvPr/>
        </p:nvSpPr>
        <p:spPr>
          <a:xfrm>
            <a:off x="7835430" y="403332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7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471" name="Straight Connector 470"/>
          <p:cNvCxnSpPr/>
          <p:nvPr/>
        </p:nvCxnSpPr>
        <p:spPr>
          <a:xfrm flipV="1">
            <a:off x="7944360" y="3727846"/>
            <a:ext cx="8058" cy="30960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7713758" y="4249320"/>
            <a:ext cx="9569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FTTH – Optical Node </a:t>
            </a:r>
          </a:p>
        </p:txBody>
      </p:sp>
      <p:cxnSp>
        <p:nvCxnSpPr>
          <p:cNvPr id="437" name="Elbow Connector 436"/>
          <p:cNvCxnSpPr/>
          <p:nvPr/>
        </p:nvCxnSpPr>
        <p:spPr>
          <a:xfrm rot="10800000" flipV="1">
            <a:off x="5387338" y="3603446"/>
            <a:ext cx="2300250" cy="1166437"/>
          </a:xfrm>
          <a:prstGeom prst="bentConnector3">
            <a:avLst/>
          </a:prstGeom>
          <a:ln w="15875"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Oval 547"/>
          <p:cNvSpPr/>
          <p:nvPr/>
        </p:nvSpPr>
        <p:spPr>
          <a:xfrm>
            <a:off x="5796136" y="4945732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 rtl="0"/>
            <a:r>
              <a:rPr lang="he-IL" sz="900" b="1" dirty="0" smtClean="0">
                <a:solidFill>
                  <a:schemeClr val="tx1"/>
                </a:solidFill>
              </a:rPr>
              <a:t>8</a:t>
            </a:r>
            <a:endParaRPr lang="he-IL" sz="900" b="1" dirty="0">
              <a:solidFill>
                <a:schemeClr val="tx1"/>
              </a:solidFill>
            </a:endParaRPr>
          </a:p>
        </p:txBody>
      </p:sp>
      <p:cxnSp>
        <p:nvCxnSpPr>
          <p:cNvPr id="549" name="Straight Connector 548"/>
          <p:cNvCxnSpPr/>
          <p:nvPr/>
        </p:nvCxnSpPr>
        <p:spPr>
          <a:xfrm flipV="1">
            <a:off x="5896078" y="4769883"/>
            <a:ext cx="4029" cy="17576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TextBox 551"/>
          <p:cNvSpPr txBox="1"/>
          <p:nvPr/>
        </p:nvSpPr>
        <p:spPr>
          <a:xfrm>
            <a:off x="5983124" y="4930900"/>
            <a:ext cx="956996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Optical fiber</a:t>
            </a:r>
            <a:endParaRPr lang="he-IL" sz="900" dirty="0"/>
          </a:p>
        </p:txBody>
      </p:sp>
      <p:pic>
        <p:nvPicPr>
          <p:cNvPr id="444" name="Picture 4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23639" y="3338922"/>
            <a:ext cx="501562" cy="454965"/>
          </a:xfrm>
          <a:prstGeom prst="rect">
            <a:avLst/>
          </a:prstGeom>
        </p:spPr>
      </p:pic>
      <p:sp>
        <p:nvSpPr>
          <p:cNvPr id="555" name="TextBox 554"/>
          <p:cNvSpPr txBox="1"/>
          <p:nvPr/>
        </p:nvSpPr>
        <p:spPr>
          <a:xfrm flipH="1">
            <a:off x="7621219" y="3288836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800" dirty="0" smtClean="0">
                <a:solidFill>
                  <a:srgbClr val="FF0000"/>
                </a:solidFill>
              </a:rPr>
              <a:t>12Vdc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7</a:t>
            </a:fld>
            <a:endParaRPr lang="he-IL"/>
          </a:p>
        </p:txBody>
      </p:sp>
      <p:sp>
        <p:nvSpPr>
          <p:cNvPr id="118" name="Freeform 117"/>
          <p:cNvSpPr/>
          <p:nvPr/>
        </p:nvSpPr>
        <p:spPr>
          <a:xfrm>
            <a:off x="367573" y="2434558"/>
            <a:ext cx="158263" cy="89771"/>
          </a:xfrm>
          <a:custGeom>
            <a:avLst/>
            <a:gdLst>
              <a:gd name="connsiteX0" fmla="*/ 0 w 161830"/>
              <a:gd name="connsiteY0" fmla="*/ 58862 h 88490"/>
              <a:gd name="connsiteX1" fmla="*/ 48639 w 161830"/>
              <a:gd name="connsiteY1" fmla="*/ 497 h 88490"/>
              <a:gd name="connsiteX2" fmla="*/ 111868 w 161830"/>
              <a:gd name="connsiteY2" fmla="*/ 88045 h 88490"/>
              <a:gd name="connsiteX3" fmla="*/ 155643 w 161830"/>
              <a:gd name="connsiteY3" fmla="*/ 34543 h 88490"/>
              <a:gd name="connsiteX4" fmla="*/ 160507 w 161830"/>
              <a:gd name="connsiteY4" fmla="*/ 34543 h 88490"/>
              <a:gd name="connsiteX0" fmla="*/ 0 w 189166"/>
              <a:gd name="connsiteY0" fmla="*/ 96012 h 125761"/>
              <a:gd name="connsiteX1" fmla="*/ 48639 w 189166"/>
              <a:gd name="connsiteY1" fmla="*/ 37647 h 125761"/>
              <a:gd name="connsiteX2" fmla="*/ 111868 w 189166"/>
              <a:gd name="connsiteY2" fmla="*/ 125195 h 125761"/>
              <a:gd name="connsiteX3" fmla="*/ 155643 w 189166"/>
              <a:gd name="connsiteY3" fmla="*/ 71693 h 125761"/>
              <a:gd name="connsiteX4" fmla="*/ 189082 w 189166"/>
              <a:gd name="connsiteY4" fmla="*/ 255 h 125761"/>
              <a:gd name="connsiteX0" fmla="*/ 0 w 189131"/>
              <a:gd name="connsiteY0" fmla="*/ 95945 h 127409"/>
              <a:gd name="connsiteX1" fmla="*/ 48639 w 189131"/>
              <a:gd name="connsiteY1" fmla="*/ 37580 h 127409"/>
              <a:gd name="connsiteX2" fmla="*/ 111868 w 189131"/>
              <a:gd name="connsiteY2" fmla="*/ 125128 h 127409"/>
              <a:gd name="connsiteX3" fmla="*/ 138975 w 189131"/>
              <a:gd name="connsiteY3" fmla="*/ 93057 h 127409"/>
              <a:gd name="connsiteX4" fmla="*/ 189082 w 189131"/>
              <a:gd name="connsiteY4" fmla="*/ 188 h 127409"/>
              <a:gd name="connsiteX0" fmla="*/ 0 w 151215"/>
              <a:gd name="connsiteY0" fmla="*/ 58863 h 89771"/>
              <a:gd name="connsiteX1" fmla="*/ 48639 w 151215"/>
              <a:gd name="connsiteY1" fmla="*/ 498 h 89771"/>
              <a:gd name="connsiteX2" fmla="*/ 111868 w 151215"/>
              <a:gd name="connsiteY2" fmla="*/ 88046 h 89771"/>
              <a:gd name="connsiteX3" fmla="*/ 138975 w 151215"/>
              <a:gd name="connsiteY3" fmla="*/ 55975 h 89771"/>
              <a:gd name="connsiteX4" fmla="*/ 150982 w 151215"/>
              <a:gd name="connsiteY4" fmla="*/ 22637 h 89771"/>
              <a:gd name="connsiteX0" fmla="*/ 0 w 158263"/>
              <a:gd name="connsiteY0" fmla="*/ 58863 h 89771"/>
              <a:gd name="connsiteX1" fmla="*/ 48639 w 158263"/>
              <a:gd name="connsiteY1" fmla="*/ 498 h 89771"/>
              <a:gd name="connsiteX2" fmla="*/ 111868 w 158263"/>
              <a:gd name="connsiteY2" fmla="*/ 88046 h 89771"/>
              <a:gd name="connsiteX3" fmla="*/ 138975 w 158263"/>
              <a:gd name="connsiteY3" fmla="*/ 55975 h 89771"/>
              <a:gd name="connsiteX4" fmla="*/ 158126 w 158263"/>
              <a:gd name="connsiteY4" fmla="*/ 22637 h 8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263" h="89771">
                <a:moveTo>
                  <a:pt x="0" y="58863"/>
                </a:moveTo>
                <a:cubicBezTo>
                  <a:pt x="14997" y="27248"/>
                  <a:pt x="29994" y="-4366"/>
                  <a:pt x="48639" y="498"/>
                </a:cubicBezTo>
                <a:cubicBezTo>
                  <a:pt x="67284" y="5362"/>
                  <a:pt x="96812" y="78800"/>
                  <a:pt x="111868" y="88046"/>
                </a:cubicBezTo>
                <a:cubicBezTo>
                  <a:pt x="126924" y="97292"/>
                  <a:pt x="131265" y="66876"/>
                  <a:pt x="138975" y="55975"/>
                </a:cubicBezTo>
                <a:cubicBezTo>
                  <a:pt x="146685" y="45074"/>
                  <a:pt x="159747" y="18178"/>
                  <a:pt x="158126" y="22637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221635" y="2548881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07218" y="2548880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424353" y="2548879"/>
            <a:ext cx="0" cy="52464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502009" y="2548878"/>
            <a:ext cx="0" cy="532053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502009" y="3075556"/>
            <a:ext cx="330944" cy="0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832326" y="3075560"/>
            <a:ext cx="0" cy="262321"/>
          </a:xfrm>
          <a:prstGeom prst="line">
            <a:avLst/>
          </a:prstGeom>
          <a:ln>
            <a:solidFill>
              <a:srgbClr val="034E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712579" y="3162688"/>
            <a:ext cx="240748" cy="207330"/>
          </a:xfrm>
          <a:prstGeom prst="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1" name="Straight Connector 130"/>
          <p:cNvCxnSpPr/>
          <p:nvPr/>
        </p:nvCxnSpPr>
        <p:spPr>
          <a:xfrm flipH="1">
            <a:off x="712579" y="3162472"/>
            <a:ext cx="240748" cy="210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54" y="3311078"/>
            <a:ext cx="102194" cy="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3" name="Straight Connector 132"/>
          <p:cNvCxnSpPr/>
          <p:nvPr/>
        </p:nvCxnSpPr>
        <p:spPr>
          <a:xfrm flipV="1">
            <a:off x="911750" y="3370018"/>
            <a:ext cx="0" cy="1118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680309" y="3481897"/>
            <a:ext cx="367913" cy="218103"/>
            <a:chOff x="8290204" y="396924"/>
            <a:chExt cx="314243" cy="174269"/>
          </a:xfrm>
        </p:grpSpPr>
        <p:sp>
          <p:nvSpPr>
            <p:cNvPr id="135" name="Rectangle 134"/>
            <p:cNvSpPr/>
            <p:nvPr/>
          </p:nvSpPr>
          <p:spPr>
            <a:xfrm>
              <a:off x="8290204" y="396924"/>
              <a:ext cx="314243" cy="17426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6" name="Oval 135"/>
            <p:cNvSpPr/>
            <p:nvPr/>
          </p:nvSpPr>
          <p:spPr>
            <a:xfrm>
              <a:off x="8290206" y="396924"/>
              <a:ext cx="170226" cy="17426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7" name="Isosceles Triangle 136"/>
            <p:cNvSpPr/>
            <p:nvPr/>
          </p:nvSpPr>
          <p:spPr>
            <a:xfrm rot="5400000">
              <a:off x="8455289" y="413461"/>
              <a:ext cx="157122" cy="141194"/>
            </a:xfrm>
            <a:prstGeom prst="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 flipV="1">
              <a:off x="8339206" y="443232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V="1">
              <a:off x="8301600" y="405497"/>
              <a:ext cx="108000" cy="108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0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07" y="2751589"/>
            <a:ext cx="635135" cy="477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9865" y="3369774"/>
            <a:ext cx="501562" cy="454965"/>
          </a:xfrm>
          <a:prstGeom prst="rect">
            <a:avLst/>
          </a:prstGeom>
        </p:spPr>
      </p:pic>
      <p:sp>
        <p:nvSpPr>
          <p:cNvPr id="143" name="Up Arrow 142"/>
          <p:cNvSpPr/>
          <p:nvPr/>
        </p:nvSpPr>
        <p:spPr>
          <a:xfrm rot="16200000">
            <a:off x="568936" y="2251936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Up Arrow 143"/>
          <p:cNvSpPr/>
          <p:nvPr/>
        </p:nvSpPr>
        <p:spPr>
          <a:xfrm rot="16200000">
            <a:off x="1977735" y="225534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Up Arrow 144"/>
          <p:cNvSpPr/>
          <p:nvPr/>
        </p:nvSpPr>
        <p:spPr>
          <a:xfrm rot="5400000">
            <a:off x="8069725" y="226255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Up Arrow 145"/>
          <p:cNvSpPr/>
          <p:nvPr/>
        </p:nvSpPr>
        <p:spPr>
          <a:xfrm rot="5400000">
            <a:off x="6903809" y="2260171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Up Arrow 146"/>
          <p:cNvSpPr/>
          <p:nvPr/>
        </p:nvSpPr>
        <p:spPr>
          <a:xfrm rot="5400000">
            <a:off x="6183131" y="2257564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Up Arrow 147"/>
          <p:cNvSpPr/>
          <p:nvPr/>
        </p:nvSpPr>
        <p:spPr>
          <a:xfrm>
            <a:off x="3151608" y="2370235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Up Arrow 149"/>
          <p:cNvSpPr/>
          <p:nvPr/>
        </p:nvSpPr>
        <p:spPr>
          <a:xfrm rot="16200000">
            <a:off x="2615469" y="2260170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Up Arrow 150"/>
          <p:cNvSpPr/>
          <p:nvPr/>
        </p:nvSpPr>
        <p:spPr>
          <a:xfrm>
            <a:off x="2845382" y="2612858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Up Arrow 151"/>
          <p:cNvSpPr/>
          <p:nvPr/>
        </p:nvSpPr>
        <p:spPr>
          <a:xfrm>
            <a:off x="3145532" y="261124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Up Arrow 152"/>
          <p:cNvSpPr/>
          <p:nvPr/>
        </p:nvSpPr>
        <p:spPr>
          <a:xfrm rot="5400000">
            <a:off x="3342009" y="226017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Up Arrow 153"/>
          <p:cNvSpPr/>
          <p:nvPr/>
        </p:nvSpPr>
        <p:spPr>
          <a:xfrm rot="5400000">
            <a:off x="4281014" y="2270887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Up Arrow 154"/>
          <p:cNvSpPr/>
          <p:nvPr/>
        </p:nvSpPr>
        <p:spPr>
          <a:xfrm rot="5400000">
            <a:off x="5484922" y="2270887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TextBox 157"/>
          <p:cNvSpPr txBox="1"/>
          <p:nvPr/>
        </p:nvSpPr>
        <p:spPr>
          <a:xfrm>
            <a:off x="2498779" y="4360376"/>
            <a:ext cx="11394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/>
              <a:t>Existing CATV P.S or Dual port P.S </a:t>
            </a:r>
            <a:endParaRPr lang="he-IL" sz="900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4436007" y="1655992"/>
            <a:ext cx="432048" cy="288008"/>
            <a:chOff x="3419872" y="1666866"/>
            <a:chExt cx="432048" cy="288008"/>
          </a:xfrm>
        </p:grpSpPr>
        <p:sp>
          <p:nvSpPr>
            <p:cNvPr id="161" name="Rectangle 160"/>
            <p:cNvSpPr/>
            <p:nvPr/>
          </p:nvSpPr>
          <p:spPr>
            <a:xfrm>
              <a:off x="3419872" y="1666866"/>
              <a:ext cx="432048" cy="288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62" name="Straight Connector 161"/>
            <p:cNvCxnSpPr/>
            <p:nvPr/>
          </p:nvCxnSpPr>
          <p:spPr>
            <a:xfrm flipH="1" flipV="1">
              <a:off x="3482061" y="1761396"/>
              <a:ext cx="307669" cy="10800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165"/>
          <p:cNvSpPr txBox="1"/>
          <p:nvPr/>
        </p:nvSpPr>
        <p:spPr>
          <a:xfrm>
            <a:off x="5012146" y="1336040"/>
            <a:ext cx="7119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>
                <a:solidFill>
                  <a:schemeClr val="bg1"/>
                </a:solidFill>
              </a:rPr>
              <a:t>Voltage stabilizing </a:t>
            </a:r>
            <a:endParaRPr lang="he-IL" sz="900" dirty="0">
              <a:solidFill>
                <a:schemeClr val="bg1"/>
              </a:solidFill>
            </a:endParaRPr>
          </a:p>
        </p:txBody>
      </p:sp>
      <p:sp>
        <p:nvSpPr>
          <p:cNvPr id="167" name="Up Arrow 166"/>
          <p:cNvSpPr/>
          <p:nvPr/>
        </p:nvSpPr>
        <p:spPr>
          <a:xfrm rot="5400000">
            <a:off x="4889615" y="1789825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Up Arrow 167"/>
          <p:cNvSpPr/>
          <p:nvPr/>
        </p:nvSpPr>
        <p:spPr>
          <a:xfrm rot="5400000">
            <a:off x="5574257" y="1711522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1" name="Straight Connector 170"/>
          <p:cNvCxnSpPr/>
          <p:nvPr/>
        </p:nvCxnSpPr>
        <p:spPr>
          <a:xfrm flipH="1">
            <a:off x="5285844" y="1955939"/>
            <a:ext cx="2975" cy="139242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823664" y="2080619"/>
            <a:ext cx="0" cy="20573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5273700" y="2088596"/>
            <a:ext cx="560792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4652031" y="1944000"/>
            <a:ext cx="0" cy="43200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angle 181"/>
          <p:cNvSpPr/>
          <p:nvPr/>
        </p:nvSpPr>
        <p:spPr>
          <a:xfrm>
            <a:off x="1850893" y="121196"/>
            <a:ext cx="4856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FTTH </a:t>
            </a:r>
            <a:r>
              <a:rPr lang="en-US" dirty="0"/>
              <a:t>operates using </a:t>
            </a:r>
            <a:r>
              <a:rPr lang="en-US" dirty="0" smtClean="0"/>
              <a:t>remote redundant AC power</a:t>
            </a:r>
          </a:p>
          <a:p>
            <a:pPr algn="ctr" rtl="0"/>
            <a:r>
              <a:rPr lang="en-US" dirty="0" smtClean="0"/>
              <a:t>Backup simulation</a:t>
            </a:r>
            <a:endParaRPr lang="he-IL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592266" y="3276556"/>
            <a:ext cx="860422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900" dirty="0" smtClean="0"/>
              <a:t>      </a:t>
            </a:r>
            <a:r>
              <a:rPr lang="en-US" sz="900" dirty="0" smtClean="0">
                <a:solidFill>
                  <a:srgbClr val="FF0000"/>
                </a:solidFill>
              </a:rPr>
              <a:t>12Vdc</a:t>
            </a:r>
            <a:endParaRPr lang="en-US" sz="800" dirty="0" smtClean="0">
              <a:solidFill>
                <a:srgbClr val="FF0000"/>
              </a:solidFill>
            </a:endParaRPr>
          </a:p>
        </p:txBody>
      </p:sp>
      <p:sp>
        <p:nvSpPr>
          <p:cNvPr id="157" name="Up Arrow 156"/>
          <p:cNvSpPr/>
          <p:nvPr/>
        </p:nvSpPr>
        <p:spPr>
          <a:xfrm rot="10800000">
            <a:off x="829413" y="3387576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Up Arrow 169"/>
          <p:cNvSpPr/>
          <p:nvPr/>
        </p:nvSpPr>
        <p:spPr>
          <a:xfrm rot="10800000">
            <a:off x="7853083" y="341499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FF0000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5" name="Up Arrow 174"/>
          <p:cNvSpPr/>
          <p:nvPr/>
        </p:nvSpPr>
        <p:spPr>
          <a:xfrm rot="10800000">
            <a:off x="424353" y="269907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6" name="Up Arrow 175"/>
          <p:cNvSpPr/>
          <p:nvPr/>
        </p:nvSpPr>
        <p:spPr>
          <a:xfrm rot="10800000">
            <a:off x="750617" y="3079317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3" name="Up Arrow 182"/>
          <p:cNvSpPr/>
          <p:nvPr/>
        </p:nvSpPr>
        <p:spPr>
          <a:xfrm rot="10800000">
            <a:off x="1834969" y="2631430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034EE3">
              <a:alpha val="60000"/>
            </a:srgbClr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4" name="Up Arrow 183"/>
          <p:cNvSpPr/>
          <p:nvPr/>
        </p:nvSpPr>
        <p:spPr>
          <a:xfrm rot="10800000">
            <a:off x="8563081" y="2705394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3AE6F8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5" name="TextBox 184"/>
          <p:cNvSpPr txBox="1"/>
          <p:nvPr/>
        </p:nvSpPr>
        <p:spPr>
          <a:xfrm>
            <a:off x="5754961" y="780118"/>
            <a:ext cx="22197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Area B- Power outage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1525167" y="777117"/>
            <a:ext cx="1515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Area A</a:t>
            </a:r>
            <a:endParaRPr lang="he-IL" dirty="0"/>
          </a:p>
        </p:txBody>
      </p:sp>
      <p:pic>
        <p:nvPicPr>
          <p:cNvPr id="177" name="Picture 5" descr="http://www.glenrockpa.org/wp-content/uploads/2016/01/power-outage.jpg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MosiaicBubbles/>
                    </a14:imgEffect>
                    <a14:imgEffect>
                      <a14:sharpenSoften amount="76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3754591"/>
            <a:ext cx="1163208" cy="661484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3" y="4102418"/>
            <a:ext cx="233119" cy="313657"/>
          </a:xfrm>
          <a:prstGeom prst="rect">
            <a:avLst/>
          </a:prstGeom>
        </p:spPr>
      </p:pic>
      <p:sp>
        <p:nvSpPr>
          <p:cNvPr id="179" name="TextBox 178"/>
          <p:cNvSpPr txBox="1"/>
          <p:nvPr/>
        </p:nvSpPr>
        <p:spPr>
          <a:xfrm>
            <a:off x="4568722" y="1037555"/>
            <a:ext cx="44739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Backup from Area A</a:t>
            </a:r>
            <a:endParaRPr lang="he-IL" sz="1400" b="1" dirty="0">
              <a:solidFill>
                <a:schemeClr val="bg1"/>
              </a:solidFill>
            </a:endParaRPr>
          </a:p>
        </p:txBody>
      </p:sp>
      <p:sp>
        <p:nvSpPr>
          <p:cNvPr id="180" name="Up Arrow 179"/>
          <p:cNvSpPr/>
          <p:nvPr/>
        </p:nvSpPr>
        <p:spPr>
          <a:xfrm rot="10800000">
            <a:off x="7439779" y="2711142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3AE6F8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Up Arrow 180"/>
          <p:cNvSpPr/>
          <p:nvPr/>
        </p:nvSpPr>
        <p:spPr>
          <a:xfrm rot="10800000">
            <a:off x="7766593" y="3109528"/>
            <a:ext cx="164673" cy="92390"/>
          </a:xfrm>
          <a:prstGeom prst="upArrow">
            <a:avLst>
              <a:gd name="adj1" fmla="val 50000"/>
              <a:gd name="adj2" fmla="val 47109"/>
            </a:avLst>
          </a:prstGeom>
          <a:solidFill>
            <a:srgbClr val="3AE6F8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9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72" y="3187923"/>
            <a:ext cx="88106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954" y="3221380"/>
            <a:ext cx="88106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1" name="TextBox 190"/>
          <p:cNvSpPr txBox="1"/>
          <p:nvPr/>
        </p:nvSpPr>
        <p:spPr>
          <a:xfrm>
            <a:off x="7867628" y="3021018"/>
            <a:ext cx="1024852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00" dirty="0" smtClean="0">
                <a:solidFill>
                  <a:schemeClr val="bg1"/>
                </a:solidFill>
                <a:latin typeface="+mj-lt"/>
              </a:rPr>
              <a:t>24Vac</a:t>
            </a:r>
            <a:endParaRPr lang="he-IL" sz="7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2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052" y="2888473"/>
            <a:ext cx="112706" cy="37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460698" y="1394009"/>
            <a:ext cx="432048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TextBox 168"/>
          <p:cNvSpPr txBox="1"/>
          <p:nvPr/>
        </p:nvSpPr>
        <p:spPr>
          <a:xfrm>
            <a:off x="4390274" y="1314000"/>
            <a:ext cx="7119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900" dirty="0" smtClean="0">
                <a:solidFill>
                  <a:srgbClr val="FF0000"/>
                </a:solidFill>
              </a:rPr>
              <a:t>Voltage drop  </a:t>
            </a:r>
            <a:endParaRPr lang="he-IL" sz="9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257" y="1645563"/>
            <a:ext cx="467760" cy="31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3" name="Up Arrow 192"/>
          <p:cNvSpPr/>
          <p:nvPr/>
        </p:nvSpPr>
        <p:spPr>
          <a:xfrm rot="5400000">
            <a:off x="4200122" y="1633191"/>
            <a:ext cx="245060" cy="198697"/>
          </a:xfrm>
          <a:prstGeom prst="upArrow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242" y="1141299"/>
            <a:ext cx="2389434" cy="4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8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2484" y="121196"/>
            <a:ext cx="8930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 </a:t>
            </a:r>
            <a:r>
              <a:rPr lang="en-US" sz="1400" b="1" dirty="0"/>
              <a:t>Max distances range between central powering locations (area A to B)   87V</a:t>
            </a:r>
            <a:endParaRPr lang="en-US" sz="1400" dirty="0"/>
          </a:p>
        </p:txBody>
      </p:sp>
      <p:graphicFrame>
        <p:nvGraphicFramePr>
          <p:cNvPr id="11" name="טבלה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77902"/>
              </p:ext>
            </p:extLst>
          </p:nvPr>
        </p:nvGraphicFramePr>
        <p:xfrm>
          <a:off x="1763686" y="1489348"/>
          <a:ext cx="5616626" cy="2979278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180001"/>
                <a:gridCol w="1180001"/>
                <a:gridCol w="1180001"/>
                <a:gridCol w="1276153"/>
                <a:gridCol w="800470"/>
              </a:tblGrid>
              <a:tr h="22686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strike="noStrike" dirty="0" smtClean="0">
                          <a:latin typeface="+mn-lt"/>
                        </a:rPr>
                        <a:t>10A Local Load (Remote 13.9A) 87V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strike="noStrike" dirty="0" smtClean="0">
                          <a:latin typeface="+mn-lt"/>
                        </a:rPr>
                        <a:t>7A Local Load (Remote 10.9A)  87V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Power Booster </a:t>
                      </a:r>
                      <a:r>
                        <a:rPr lang="en-US" sz="105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Gain 1.38</a:t>
                      </a:r>
                      <a:endParaRPr lang="en-US" sz="1050" b="1" i="0" u="none" strike="noStrike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Power Booster </a:t>
                      </a:r>
                      <a:r>
                        <a:rPr lang="en-US" sz="105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Gain 1.52 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50" u="none" strike="noStrike" dirty="0"/>
                        <a:t> 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282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Distance-</a:t>
                      </a:r>
                      <a:r>
                        <a:rPr lang="en-US" sz="1050" u="none" strike="noStrike" dirty="0">
                          <a:latin typeface="+mn-lt"/>
                        </a:rPr>
                        <a:t>(Meter)</a:t>
                      </a:r>
                      <a:endParaRPr lang="en-US" sz="1050" b="1" i="0" u="none" strike="noStrike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</a:t>
                      </a:r>
                    </a:p>
                    <a:p>
                      <a:pPr algn="ctr" rtl="0" fontAlgn="b"/>
                      <a:r>
                        <a:rPr lang="en-US" sz="1050" u="none" strike="noStrike" dirty="0" smtClean="0">
                          <a:latin typeface="+mn-lt"/>
                        </a:rPr>
                        <a:t>(ft</a:t>
                      </a:r>
                      <a:r>
                        <a:rPr lang="en-US" sz="1050" u="none" strike="noStrike" dirty="0">
                          <a:latin typeface="+mn-lt"/>
                        </a:rPr>
                        <a:t>.)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Distance-</a:t>
                      </a:r>
                      <a:r>
                        <a:rPr lang="en-US" sz="1050" u="none" strike="noStrike" dirty="0">
                          <a:latin typeface="+mn-lt"/>
                        </a:rPr>
                        <a:t>(Meter)</a:t>
                      </a:r>
                      <a:endParaRPr lang="en-US" sz="1050" b="1" i="0" u="none" strike="noStrike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</a:t>
                      </a:r>
                    </a:p>
                    <a:p>
                      <a:pPr algn="ctr" rtl="0" fontAlgn="b"/>
                      <a:r>
                        <a:rPr lang="en-US" sz="1050" u="none" strike="noStrike" dirty="0" smtClean="0">
                          <a:latin typeface="+mn-lt"/>
                        </a:rPr>
                        <a:t>(ft</a:t>
                      </a:r>
                      <a:r>
                        <a:rPr lang="en-US" sz="1050" u="none" strike="noStrike" dirty="0">
                          <a:latin typeface="+mn-lt"/>
                        </a:rPr>
                        <a:t>.)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</a:rPr>
                        <a:t>Cable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QR-540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QR-715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714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2,342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QR-860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P3-500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397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P3-565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P3-625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615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P3-700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P3-750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859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P3-860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940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P3-875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+mn-cs"/>
                        </a:rPr>
                        <a:t>1,781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5,842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PF-625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9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7504" y="769268"/>
            <a:ext cx="8935146" cy="4680520"/>
          </a:xfrm>
          <a:prstGeom prst="rect">
            <a:avLst/>
          </a:prstGeom>
          <a:solidFill>
            <a:srgbClr val="99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513-6E40-45DB-8E0D-04EBC1D9500B}" type="slidenum">
              <a:rPr lang="he-IL" smtClean="0"/>
              <a:t>9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4" y="193204"/>
            <a:ext cx="1316249" cy="3889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2484" y="121196"/>
            <a:ext cx="8930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 </a:t>
            </a:r>
            <a:r>
              <a:rPr lang="en-US" sz="1400" b="1" dirty="0"/>
              <a:t>Max distances range between central powering locations (area A to B)   </a:t>
            </a:r>
            <a:r>
              <a:rPr lang="en-US" sz="1400" b="1" dirty="0" smtClean="0"/>
              <a:t>63V</a:t>
            </a:r>
            <a:endParaRPr lang="en-US" sz="1400" dirty="0"/>
          </a:p>
        </p:txBody>
      </p:sp>
      <p:graphicFrame>
        <p:nvGraphicFramePr>
          <p:cNvPr id="14" name="טבלה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60108"/>
              </p:ext>
            </p:extLst>
          </p:nvPr>
        </p:nvGraphicFramePr>
        <p:xfrm>
          <a:off x="1764000" y="1489348"/>
          <a:ext cx="5616626" cy="2979278"/>
        </p:xfrm>
        <a:graphic>
          <a:graphicData uri="http://schemas.openxmlformats.org/drawingml/2006/table">
            <a:tbl>
              <a:tblPr rtl="1">
                <a:tableStyleId>{3C2FFA5D-87B4-456A-9821-1D502468CF0F}</a:tableStyleId>
              </a:tblPr>
              <a:tblGrid>
                <a:gridCol w="1180001"/>
                <a:gridCol w="1180001"/>
                <a:gridCol w="1180001"/>
                <a:gridCol w="1276153"/>
                <a:gridCol w="800470"/>
              </a:tblGrid>
              <a:tr h="226864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strike="noStrike" dirty="0" smtClean="0">
                          <a:latin typeface="+mn-lt"/>
                        </a:rPr>
                        <a:t>10A Local Load (Remote 13.9A) 63V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strike="noStrike" dirty="0" smtClean="0">
                          <a:latin typeface="+mn-lt"/>
                        </a:rPr>
                        <a:t>7A Local Load (Remote 10.9A)  63V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Power Booster </a:t>
                      </a:r>
                      <a:r>
                        <a:rPr lang="en-US" sz="105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Gain 1.38</a:t>
                      </a:r>
                      <a:endParaRPr lang="en-US" sz="1050" b="1" i="0" u="none" strike="noStrike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8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Power Booster </a:t>
                      </a:r>
                      <a:r>
                        <a:rPr lang="en-US" sz="1050" b="1" i="0" u="none" strike="noStrike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Gain 1.52 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050" u="none" strike="noStrike" dirty="0"/>
                        <a:t> 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282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Distance-</a:t>
                      </a:r>
                      <a:r>
                        <a:rPr lang="en-US" sz="1050" u="none" strike="noStrike" dirty="0">
                          <a:latin typeface="+mn-lt"/>
                        </a:rPr>
                        <a:t>(Meter)</a:t>
                      </a:r>
                      <a:endParaRPr lang="en-US" sz="1050" b="1" i="0" u="none" strike="noStrike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</a:t>
                      </a:r>
                    </a:p>
                    <a:p>
                      <a:pPr algn="ctr" rtl="0" fontAlgn="b"/>
                      <a:r>
                        <a:rPr lang="en-US" sz="1050" u="none" strike="noStrike" dirty="0" smtClean="0">
                          <a:latin typeface="+mn-lt"/>
                        </a:rPr>
                        <a:t>(ft</a:t>
                      </a:r>
                      <a:r>
                        <a:rPr lang="en-US" sz="1050" u="none" strike="noStrike" dirty="0">
                          <a:latin typeface="+mn-lt"/>
                        </a:rPr>
                        <a:t>.)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Distance-</a:t>
                      </a:r>
                      <a:r>
                        <a:rPr lang="en-US" sz="1050" u="none" strike="noStrike" dirty="0">
                          <a:latin typeface="+mn-lt"/>
                        </a:rPr>
                        <a:t>(Meter)</a:t>
                      </a:r>
                      <a:endParaRPr lang="en-US" sz="1050" b="1" i="0" u="none" strike="noStrike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sng" strike="noStrike" dirty="0" smtClean="0">
                          <a:latin typeface="+mn-lt"/>
                        </a:rPr>
                        <a:t>Max</a:t>
                      </a:r>
                      <a:r>
                        <a:rPr lang="en-US" sz="1050" u="none" strike="noStrike" dirty="0" smtClean="0">
                          <a:latin typeface="+mn-lt"/>
                        </a:rPr>
                        <a:t> Distance</a:t>
                      </a:r>
                    </a:p>
                    <a:p>
                      <a:pPr algn="ctr" rtl="0" fontAlgn="b"/>
                      <a:r>
                        <a:rPr lang="en-US" sz="1050" u="none" strike="noStrike" dirty="0" smtClean="0">
                          <a:latin typeface="+mn-lt"/>
                        </a:rPr>
                        <a:t>(ft</a:t>
                      </a:r>
                      <a:r>
                        <a:rPr lang="en-US" sz="1050" u="none" strike="noStrike" dirty="0">
                          <a:latin typeface="+mn-lt"/>
                        </a:rPr>
                        <a:t>.)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</a:rPr>
                        <a:t>Cable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541" marR="7541" marT="6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QR-540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903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QR-715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471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801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QR-860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P3-500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460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P3-565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1,014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P3-625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1,329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2,264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P3-700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1,470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762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2,500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P3-750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1,860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3,159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P3-860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2,034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1,054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3,458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P3-875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02012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1,175</a:t>
                      </a: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3,855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1,998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6,555</a:t>
                      </a:r>
                      <a:endParaRPr lang="he-IL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F927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u="none" strike="noStrike" dirty="0">
                          <a:latin typeface="+mn-lt"/>
                          <a:cs typeface="+mn-cs"/>
                        </a:rPr>
                        <a:t>PF-625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L="7541" marR="7541" marT="628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3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980</Words>
  <Application>Microsoft Office PowerPoint</Application>
  <PresentationFormat>On-screen Show (16:10)</PresentationFormat>
  <Paragraphs>353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2018-01-10T07:17:20Z</dcterms:created>
  <dcterms:modified xsi:type="dcterms:W3CDTF">2018-01-16T12:02:38Z</dcterms:modified>
</cp:coreProperties>
</file>