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324" r:id="rId3"/>
    <p:sldId id="320" r:id="rId4"/>
    <p:sldId id="321" r:id="rId5"/>
    <p:sldId id="322" r:id="rId6"/>
    <p:sldId id="325" r:id="rId7"/>
    <p:sldId id="326" r:id="rId8"/>
    <p:sldId id="327" r:id="rId9"/>
    <p:sldId id="328" r:id="rId10"/>
    <p:sldId id="309" r:id="rId11"/>
    <p:sldId id="319" r:id="rId12"/>
    <p:sldId id="311" r:id="rId13"/>
    <p:sldId id="315" r:id="rId14"/>
    <p:sldId id="317" r:id="rId15"/>
    <p:sldId id="300" r:id="rId16"/>
    <p:sldId id="329" r:id="rId17"/>
    <p:sldId id="313" r:id="rId18"/>
  </p:sldIdLst>
  <p:sldSz cx="9144000" cy="5715000" type="screen16x10"/>
  <p:notesSz cx="7315200" cy="9601200"/>
  <p:custDataLst>
    <p:tags r:id="rId21"/>
  </p:custDataLst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052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104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15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208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1E"/>
    <a:srgbClr val="17CDF1"/>
    <a:srgbClr val="24FC24"/>
    <a:srgbClr val="33B6F7"/>
    <a:srgbClr val="4AC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>
        <p:scale>
          <a:sx n="95" d="100"/>
          <a:sy n="95" d="100"/>
        </p:scale>
        <p:origin x="-2004" y="-3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196E062-948C-4D3A-B38F-5981DA814E37}" type="datetimeFigureOut">
              <a:rPr lang="en-US"/>
              <a:pPr/>
              <a:t>2/15/2018</a:t>
            </a:fld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91DECC0-D554-40A9-AACE-E88FEED76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BDB33D1-7F54-4FC5-89F2-D3C73F99FBF2}" type="datetimeFigureOut">
              <a:rPr lang="he-IL"/>
              <a:pPr>
                <a:defRPr/>
              </a:pPr>
              <a:t>ל'/שבט/תשע"ח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EFAF12-BA54-4430-8E8E-BF836D6B471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467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r" defTabSz="810433" rtl="1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r" defTabSz="810433" rtl="1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r" defTabSz="810433" rtl="1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r" defTabSz="810433" rtl="1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720725"/>
            <a:ext cx="575945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720725"/>
            <a:ext cx="575945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0D4EC-4303-44DD-B0F0-7250D32AC915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720725"/>
            <a:ext cx="575945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4C82D-F91F-4BBF-8E4D-70D267378F4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720725"/>
            <a:ext cx="575945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720725"/>
            <a:ext cx="575945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E4FB9-D0A2-42AF-BD08-73FC7B1D6E9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720725"/>
            <a:ext cx="575945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A9447-823A-46AC-A5D5-7186C6643B29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B870F-3862-4F68-B1F4-85811F884364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B870F-3862-4F68-B1F4-85811F884364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B870F-3862-4F68-B1F4-85811F884364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FAF12-BA54-4430-8E8E-BF836D6B471B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14FB-3B66-46B6-8498-A9C4BD0F560C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7A42-AC5C-4279-83D2-FCDDB739979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4124-9360-435A-9628-B102FCAFB7CB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45FC-C137-4187-862E-ADB854D2974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DEFF-CAEC-44C3-8559-84E5FFB42684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4F37-5D50-4685-8495-9E4C72E3E9D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C242-EC62-4271-A8DE-D6AB9063ED04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3D55-F70B-42E4-BD00-6135BCF7928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r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5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0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60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1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6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1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1A35-2F8C-4803-9820-F596F72C321A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987-6C49-48EC-BFC7-3AD46D15225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170B-B6A6-4FC3-832D-BAA003906106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01C7-1125-47D0-B7DF-94A99DBB5D2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D9F1-9283-44F6-8ADC-0772E7611629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1EC2-574A-4459-B3AC-2A933A909E6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A1C6-B980-4208-8714-F796DAACD99E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F92-42D5-461E-9DEE-A7034274B0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1252-0090-4BFB-84BF-BD2DCF021D20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6762-E8EE-4628-8BE0-B70CDD0C87C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313" cy="968375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0" cy="487759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918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4739-F62B-4AC9-8E6C-E0E7D1C42173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7447-D74C-4054-824D-F5DE40678B7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1">
            <a:normAutofit/>
          </a:bodyPr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2A9A-0657-49A1-AEE2-7C096C230FF7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032C-DC54-4D93-A2D8-E4A5487EBFE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3" tIns="40522" rIns="81043" bIns="40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81043" tIns="40522" rIns="81043" bIns="40522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0CDF62-C514-479C-9A0D-576C184D5D08}" type="datetime8">
              <a:rPr lang="he-IL" smtClean="0"/>
              <a:pPr>
                <a:defRPr/>
              </a:pPr>
              <a:t>15 פברואר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81043" tIns="40522" rIns="81043" bIns="40522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81043" tIns="40522" rIns="81043" bIns="40522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78469-8A30-4D4B-9DC9-80FDAF4E895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05216" algn="ctr" rtl="1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810433" algn="ctr" rtl="1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215649" algn="ctr" rtl="1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620865" algn="ctr" rtl="1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03912" indent="-303912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r" defTabSz="810433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r" defTabSz="810433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r" defTabSz="810433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r" defTabSz="810433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r" defTabSz="810433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25252"/>
            <a:ext cx="56014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01516"/>
            <a:ext cx="9144000" cy="1100436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altLang="he-IL" sz="2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he-IL" sz="2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he-IL" sz="2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he-IL" sz="2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he-IL" sz="2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he-IL" sz="2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he-IL" sz="2200" dirty="0" smtClean="0"/>
              <a:t>Safecom INGRESS GATE technology (US,EP Patent)</a:t>
            </a:r>
            <a:br>
              <a:rPr lang="en-US" altLang="he-IL" sz="2200" dirty="0" smtClean="0"/>
            </a:br>
            <a:r>
              <a:rPr lang="en-US" altLang="he-IL" sz="2700" dirty="0" smtClean="0">
                <a:solidFill>
                  <a:srgbClr val="17CD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28dB UPSTREAM  RF &amp; INGRESS NOISE BLOCKER</a:t>
            </a:r>
            <a:r>
              <a:rPr lang="en-US" altLang="he-IL" sz="2700" dirty="0" smtClean="0">
                <a:solidFill>
                  <a:srgbClr val="24FC2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he-IL" sz="2700" dirty="0" smtClean="0">
                <a:solidFill>
                  <a:srgbClr val="24FC2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he-IL" sz="2700" dirty="0" smtClean="0">
                <a:solidFill>
                  <a:srgbClr val="17CD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the “Funneling Effect” at HFC &amp; </a:t>
            </a:r>
            <a:r>
              <a:rPr lang="en-US" altLang="he-IL" sz="2700" dirty="0" err="1" smtClean="0">
                <a:solidFill>
                  <a:srgbClr val="17CD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RFoG</a:t>
            </a:r>
            <a:r>
              <a:rPr lang="en-US" altLang="he-IL" sz="2700" dirty="0" smtClean="0">
                <a:solidFill>
                  <a:srgbClr val="17CD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networks</a:t>
            </a:r>
            <a:r>
              <a:rPr lang="en-US" altLang="he-IL" sz="3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he-IL" sz="3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he-IL" sz="3100" dirty="0" smtClean="0"/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7928"/>
            <a:ext cx="1224136" cy="100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" name="Rectangle 154"/>
          <p:cNvSpPr/>
          <p:nvPr/>
        </p:nvSpPr>
        <p:spPr>
          <a:xfrm>
            <a:off x="2123728" y="2641476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-1000"/>
          </a:blip>
          <a:srcRect/>
          <a:stretch>
            <a:fillRect/>
          </a:stretch>
        </p:blipFill>
        <p:spPr bwMode="auto">
          <a:xfrm>
            <a:off x="7452320" y="553244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3568" y="4513684"/>
            <a:ext cx="745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Allows carrier signals from customer premises into the network </a:t>
            </a:r>
            <a:r>
              <a:rPr lang="en-US" b="1" u="sng" dirty="0" smtClean="0"/>
              <a:t>only </a:t>
            </a:r>
            <a:r>
              <a:rPr lang="en-US" b="1" dirty="0" smtClean="0"/>
              <a:t>when the home devices are actively transmitting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03" y="542007"/>
            <a:ext cx="1378477" cy="11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39503"/>
            <a:ext cx="1531797" cy="138209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79417"/>
            <a:ext cx="9144000" cy="3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" name="Flowchart: Process 10"/>
          <p:cNvSpPr/>
          <p:nvPr/>
        </p:nvSpPr>
        <p:spPr>
          <a:xfrm>
            <a:off x="2769607" y="1591005"/>
            <a:ext cx="512111" cy="508292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55-1000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920474" y="1591005"/>
            <a:ext cx="512111" cy="508292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55-1000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281718" y="1845151"/>
            <a:ext cx="1638756" cy="0"/>
          </a:xfrm>
          <a:prstGeom prst="line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5400000">
            <a:off x="3898163" y="1589095"/>
            <a:ext cx="508292" cy="512111"/>
          </a:xfrm>
          <a:prstGeom prst="triangle">
            <a:avLst/>
          </a:prstGeom>
          <a:solidFill>
            <a:srgbClr val="92D05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Flowchart: Process 14"/>
          <p:cNvSpPr/>
          <p:nvPr/>
        </p:nvSpPr>
        <p:spPr>
          <a:xfrm>
            <a:off x="3793830" y="1591005"/>
            <a:ext cx="512111" cy="50829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15dB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66847" y="2353414"/>
            <a:ext cx="1741178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2769607" y="2099298"/>
            <a:ext cx="512111" cy="50829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5-42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20" idx="3"/>
          </p:cNvCxnSpPr>
          <p:nvPr/>
        </p:nvCxnSpPr>
        <p:spPr>
          <a:xfrm rot="5400000">
            <a:off x="4364137" y="2486771"/>
            <a:ext cx="741262" cy="576261"/>
          </a:xfrm>
          <a:prstGeom prst="bent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4920474" y="2099298"/>
            <a:ext cx="512111" cy="50829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5-42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 flipV="1">
            <a:off x="3898163" y="2097387"/>
            <a:ext cx="508292" cy="51211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359918" y="2099297"/>
            <a:ext cx="30726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32586" y="2099297"/>
            <a:ext cx="30726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5944697" y="1794323"/>
            <a:ext cx="409689" cy="101658"/>
          </a:xfrm>
          <a:prstGeom prst="bentConnector3">
            <a:avLst>
              <a:gd name="adj1" fmla="val -1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5944697" y="1997640"/>
            <a:ext cx="409689" cy="101658"/>
          </a:xfrm>
          <a:prstGeom prst="bentConnector3">
            <a:avLst>
              <a:gd name="adj1" fmla="val 420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5944697" y="2200956"/>
            <a:ext cx="409689" cy="101658"/>
          </a:xfrm>
          <a:prstGeom prst="bentConnector3">
            <a:avLst>
              <a:gd name="adj1" fmla="val -1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/>
          <p:cNvCxnSpPr>
            <a:stCxn id="29" idx="4"/>
          </p:cNvCxnSpPr>
          <p:nvPr/>
        </p:nvCxnSpPr>
        <p:spPr>
          <a:xfrm rot="16200000" flipH="1">
            <a:off x="6098712" y="2148599"/>
            <a:ext cx="101658" cy="4096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4101096" y="2251767"/>
            <a:ext cx="204845" cy="203294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endParaRPr lang="he-IL" sz="600" dirty="0">
              <a:solidFill>
                <a:schemeClr val="tx1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3896252" y="2099298"/>
            <a:ext cx="512111" cy="50829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dirty="0" smtClean="0">
                <a:solidFill>
                  <a:srgbClr val="FF0000"/>
                </a:solidFill>
              </a:rPr>
              <a:t>OFF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2667185" y="1489348"/>
            <a:ext cx="3584779" cy="2232248"/>
          </a:xfrm>
          <a:prstGeom prst="flowChartProcess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endParaRPr lang="he-IL" sz="500" dirty="0">
              <a:solidFill>
                <a:schemeClr val="tx1"/>
              </a:solidFill>
            </a:endParaRPr>
          </a:p>
        </p:txBody>
      </p:sp>
      <p:sp>
        <p:nvSpPr>
          <p:cNvPr id="33" name="Striped Right Arrow 32"/>
          <p:cNvSpPr/>
          <p:nvPr/>
        </p:nvSpPr>
        <p:spPr>
          <a:xfrm>
            <a:off x="2359918" y="2200956"/>
            <a:ext cx="204845" cy="203317"/>
          </a:xfrm>
          <a:prstGeom prst="stripedRightArrow">
            <a:avLst/>
          </a:prstGeom>
          <a:gradFill flip="none" rotWithShape="1">
            <a:gsLst>
              <a:gs pos="13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Striped Right Arrow 33"/>
          <p:cNvSpPr/>
          <p:nvPr/>
        </p:nvSpPr>
        <p:spPr>
          <a:xfrm rot="10800000">
            <a:off x="2134907" y="2200956"/>
            <a:ext cx="204845" cy="203317"/>
          </a:xfrm>
          <a:prstGeom prst="stripedRightArrow">
            <a:avLst/>
          </a:prstGeom>
          <a:gradFill flip="none" rotWithShape="1">
            <a:gsLst>
              <a:gs pos="13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5" name="Group 147"/>
          <p:cNvGrpSpPr/>
          <p:nvPr/>
        </p:nvGrpSpPr>
        <p:grpSpPr>
          <a:xfrm>
            <a:off x="6402032" y="1743590"/>
            <a:ext cx="204845" cy="101658"/>
            <a:chOff x="21170502" y="3960000"/>
            <a:chExt cx="144016" cy="72008"/>
          </a:xfrm>
        </p:grpSpPr>
        <p:sp>
          <p:nvSpPr>
            <p:cNvPr id="47" name="Striped Right Arrow 46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Striped Right Arrow 47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6" name="Group 149"/>
          <p:cNvGrpSpPr/>
          <p:nvPr/>
        </p:nvGrpSpPr>
        <p:grpSpPr>
          <a:xfrm>
            <a:off x="6402032" y="1958743"/>
            <a:ext cx="204845" cy="101658"/>
            <a:chOff x="21170502" y="3960000"/>
            <a:chExt cx="144016" cy="72008"/>
          </a:xfrm>
        </p:grpSpPr>
        <p:sp>
          <p:nvSpPr>
            <p:cNvPr id="45" name="Striped Right Arrow 44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Striped Right Arrow 45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Group 152"/>
          <p:cNvGrpSpPr/>
          <p:nvPr/>
        </p:nvGrpSpPr>
        <p:grpSpPr>
          <a:xfrm>
            <a:off x="6402032" y="2150178"/>
            <a:ext cx="204845" cy="101658"/>
            <a:chOff x="21170502" y="3960000"/>
            <a:chExt cx="144016" cy="72008"/>
          </a:xfrm>
        </p:grpSpPr>
        <p:sp>
          <p:nvSpPr>
            <p:cNvPr id="43" name="Striped Right Arrow 42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Striped Right Arrow 43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8" name="Group 155"/>
          <p:cNvGrpSpPr/>
          <p:nvPr/>
        </p:nvGrpSpPr>
        <p:grpSpPr>
          <a:xfrm>
            <a:off x="6402032" y="2353472"/>
            <a:ext cx="204845" cy="101658"/>
            <a:chOff x="21170502" y="3960000"/>
            <a:chExt cx="144016" cy="72008"/>
          </a:xfrm>
        </p:grpSpPr>
        <p:sp>
          <p:nvSpPr>
            <p:cNvPr id="41" name="Striped Right Arrow 40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Striped Right Arrow 41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9" name="Flowchart: Process 38"/>
          <p:cNvSpPr/>
          <p:nvPr/>
        </p:nvSpPr>
        <p:spPr>
          <a:xfrm>
            <a:off x="1998365" y="2251825"/>
            <a:ext cx="512111" cy="508292"/>
          </a:xfrm>
          <a:prstGeom prst="flowChartProcess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400" b="1" dirty="0" smtClean="0">
                <a:solidFill>
                  <a:schemeClr val="tx1"/>
                </a:solidFill>
              </a:rPr>
              <a:t>5-42 </a:t>
            </a:r>
          </a:p>
          <a:p>
            <a:pPr algn="ctr" rtl="0"/>
            <a:r>
              <a:rPr lang="en-US" sz="400" dirty="0" smtClean="0">
                <a:solidFill>
                  <a:schemeClr val="tx1"/>
                </a:solidFill>
              </a:rPr>
              <a:t>MHZ</a:t>
            </a:r>
            <a:endParaRPr lang="he-IL" sz="400" dirty="0">
              <a:solidFill>
                <a:schemeClr val="tx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2257496" y="2251825"/>
            <a:ext cx="512111" cy="508292"/>
          </a:xfrm>
          <a:prstGeom prst="flowChartProcess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400" b="1" dirty="0" smtClean="0">
                <a:solidFill>
                  <a:schemeClr val="tx1"/>
                </a:solidFill>
              </a:rPr>
              <a:t>55-1000 </a:t>
            </a:r>
          </a:p>
          <a:p>
            <a:pPr algn="ctr" rtl="0"/>
            <a:r>
              <a:rPr lang="en-US" sz="400" dirty="0" smtClean="0">
                <a:solidFill>
                  <a:schemeClr val="tx1"/>
                </a:solidFill>
              </a:rPr>
              <a:t>MHZ</a:t>
            </a:r>
            <a:endParaRPr lang="he-IL" sz="400" dirty="0">
              <a:solidFill>
                <a:schemeClr val="tx1"/>
              </a:solidFill>
            </a:endParaRPr>
          </a:p>
        </p:txBody>
      </p:sp>
      <p:pic>
        <p:nvPicPr>
          <p:cNvPr id="53" name="Picture 2" descr="http://i.ehow.com/images/GlobalPhoto/Articles/4784567/cablemodem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949" y="913284"/>
            <a:ext cx="11334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http://i.ehow.com/images/GlobalPhoto/Articles/4784567/cablemodem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949" y="913284"/>
            <a:ext cx="11334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אליפסה 31"/>
          <p:cNvSpPr/>
          <p:nvPr/>
        </p:nvSpPr>
        <p:spPr>
          <a:xfrm>
            <a:off x="7691511" y="1023086"/>
            <a:ext cx="142875" cy="119063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cxnSp>
        <p:nvCxnSpPr>
          <p:cNvPr id="57" name="Elbow Connector 56"/>
          <p:cNvCxnSpPr/>
          <p:nvPr/>
        </p:nvCxnSpPr>
        <p:spPr>
          <a:xfrm rot="16200000" flipH="1">
            <a:off x="7650993" y="1525352"/>
            <a:ext cx="1152128" cy="216024"/>
          </a:xfrm>
          <a:prstGeom prst="bentConnector3">
            <a:avLst>
              <a:gd name="adj1" fmla="val 1636"/>
            </a:avLst>
          </a:prstGeom>
          <a:ln w="41275" cmpd="dbl">
            <a:solidFill>
              <a:schemeClr val="tx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6089543" y="2175792"/>
            <a:ext cx="2245526" cy="105644"/>
          </a:xfrm>
          <a:prstGeom prst="bentConnector4">
            <a:avLst>
              <a:gd name="adj1" fmla="val -49"/>
              <a:gd name="adj2" fmla="val 8740"/>
            </a:avLst>
          </a:prstGeom>
          <a:ln w="41275" cmpd="dbl">
            <a:solidFill>
              <a:schemeClr val="tx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158605" y="249746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3851920" y="2857500"/>
            <a:ext cx="594717" cy="57606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Ingress Gate control 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625252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Principle operation of Ingress gate solution </a:t>
            </a:r>
            <a:endParaRPr lang="he-IL" dirty="0"/>
          </a:p>
        </p:txBody>
      </p:sp>
      <p:sp>
        <p:nvSpPr>
          <p:cNvPr id="29" name="Oval 28"/>
          <p:cNvSpPr/>
          <p:nvPr/>
        </p:nvSpPr>
        <p:spPr>
          <a:xfrm>
            <a:off x="5739852" y="1895981"/>
            <a:ext cx="409689" cy="4066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Flowchart: Process 94"/>
          <p:cNvSpPr/>
          <p:nvPr/>
        </p:nvSpPr>
        <p:spPr>
          <a:xfrm>
            <a:off x="1187624" y="4009628"/>
            <a:ext cx="550385" cy="43628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Ingress Gate control 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35696" y="3937620"/>
            <a:ext cx="69847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Ingress gate control turns upstream amplifier </a:t>
            </a:r>
            <a:r>
              <a:rPr lang="en-US" sz="1200" dirty="0"/>
              <a:t>ON &amp; OFF by </a:t>
            </a:r>
            <a:r>
              <a:rPr lang="en-US" sz="1200" dirty="0" smtClean="0"/>
              <a:t>controlling DC power </a:t>
            </a:r>
            <a:r>
              <a:rPr lang="en-US" sz="1200" b="1" u="sng" dirty="0" smtClean="0"/>
              <a:t>without any switching.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When modem is not active upstream amplifier is OFF.</a:t>
            </a:r>
          </a:p>
          <a:p>
            <a:endParaRPr lang="en-US" sz="1200" u="sng" dirty="0" smtClean="0">
              <a:solidFill>
                <a:srgbClr val="FF0000"/>
              </a:solidFill>
            </a:endParaRPr>
          </a:p>
          <a:p>
            <a:r>
              <a:rPr lang="en-US" sz="1200" u="sng" dirty="0" smtClean="0">
                <a:solidFill>
                  <a:srgbClr val="FF0000"/>
                </a:solidFill>
              </a:rPr>
              <a:t>Result : Upstream RF noise blocked.  </a:t>
            </a:r>
            <a:endParaRPr lang="he-IL" sz="1200" u="sng" dirty="0">
              <a:solidFill>
                <a:srgbClr val="FF000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086000" y="256946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4067944" y="256946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Arrow 105"/>
          <p:cNvSpPr/>
          <p:nvPr/>
        </p:nvSpPr>
        <p:spPr>
          <a:xfrm>
            <a:off x="6660232" y="2353444"/>
            <a:ext cx="144016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Left Arrow 106"/>
          <p:cNvSpPr/>
          <p:nvPr/>
        </p:nvSpPr>
        <p:spPr>
          <a:xfrm>
            <a:off x="6372200" y="1921396"/>
            <a:ext cx="144016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Rectangle 107"/>
          <p:cNvSpPr/>
          <p:nvPr/>
        </p:nvSpPr>
        <p:spPr>
          <a:xfrm>
            <a:off x="2987824" y="3505572"/>
            <a:ext cx="3332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Upstream  AMP OFF  = RF &amp; Ingress Noise Blocked  !!!</a:t>
            </a:r>
            <a:endParaRPr lang="he-IL" sz="1000" dirty="0">
              <a:solidFill>
                <a:srgbClr val="FF0000"/>
              </a:solidFill>
            </a:endParaRPr>
          </a:p>
        </p:txBody>
      </p:sp>
      <p:sp>
        <p:nvSpPr>
          <p:cNvPr id="109" name="Left Arrow 108"/>
          <p:cNvSpPr/>
          <p:nvPr/>
        </p:nvSpPr>
        <p:spPr>
          <a:xfrm>
            <a:off x="6516216" y="1705372"/>
            <a:ext cx="144016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1908000" y="2099297"/>
            <a:ext cx="75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3289913" y="2065412"/>
            <a:ext cx="979755" cy="2308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00" b="1" dirty="0" smtClean="0"/>
              <a:t>Upstream OFF</a:t>
            </a:r>
            <a:endParaRPr lang="he-IL" sz="9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419872" y="2281436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DC Power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115" name="TextBox 114"/>
          <p:cNvSpPr txBox="1"/>
          <p:nvPr/>
        </p:nvSpPr>
        <p:spPr>
          <a:xfrm>
            <a:off x="3419872" y="2531576"/>
            <a:ext cx="1152128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u="sng" dirty="0" smtClean="0"/>
              <a:t>OFF</a:t>
            </a:r>
          </a:p>
        </p:txBody>
      </p:sp>
      <p:sp>
        <p:nvSpPr>
          <p:cNvPr id="60" name="אליפסה 31"/>
          <p:cNvSpPr/>
          <p:nvPr/>
        </p:nvSpPr>
        <p:spPr>
          <a:xfrm>
            <a:off x="720000" y="3298091"/>
            <a:ext cx="54000" cy="5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66" name="Line Callout 1 (Border and Accent Bar) 65"/>
          <p:cNvSpPr/>
          <p:nvPr/>
        </p:nvSpPr>
        <p:spPr bwMode="auto">
          <a:xfrm>
            <a:off x="1403648" y="1490439"/>
            <a:ext cx="1008112" cy="646981"/>
          </a:xfrm>
          <a:prstGeom prst="accentBorderCallout1">
            <a:avLst>
              <a:gd name="adj1" fmla="val 18750"/>
              <a:gd name="adj2" fmla="val -8333"/>
              <a:gd name="adj3" fmla="val 282036"/>
              <a:gd name="adj4" fmla="val -64786"/>
            </a:avLst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 dirty="0" smtClean="0"/>
              <a:t>Upstream RF Noise Blocked  </a:t>
            </a:r>
            <a:endParaRPr lang="en-US" sz="11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2469E-6 C -0.00868 0.005 -0.01875 -0.00361 -0.0276 -0.00389 C -0.04097 -0.00444 -0.05417 -0.00472 -0.06753 -0.005 C -0.07118 -0.00583 -0.08108 -0.00417 -0.08455 -0.00611 C -0.08489 -0.00889 -0.08559 -0.015 -0.08576 -0.01777 C -0.08646 -0.02472 -0.08038 -0.04971 -0.08576 -0.05221 C -0.08837 -0.06026 -0.0934 -0.05749 -0.09861 -0.05887 C -0.11007 -0.06193 -0.12274 -0.05804 -0.1342 -0.0611 C -0.14514 -0.05998 -0.15087 -0.06471 -0.15521 -0.05499 C -0.15677 -0.04277 -0.15347 -0.05582 -0.15764 -0.03943 C -0.15903 -0.0336 -0.15608 -0.02888 -0.15816 -0.02361 C -0.16736 -0.01083 -0.16042 -0.01583 -0.16371 -0.01583 C -0.16979 -0.01777 -0.19392 -0.01527 -0.19861 -0.01389 C -0.21701 -0.01472 -0.23611 -0.01278 -0.25451 -0.01278 " pathEditMode="relative" rAng="0" ptsTypes="ffffffffffffff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3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59 0.00334 C -0.01354 0.00028 -0.02275 0.00112 -0.02622 -0.00027 C -0.03368 -0.00027 -0.05052 0.00112 -0.05556 0.00195 C -0.06059 0.00278 -0.05573 0.00139 -0.0566 0.00417 C -0.05747 0.01805 -0.05556 0.015 -0.06094 0.01805 C -0.07466 0.01694 -0.08785 0.01833 -0.10174 0.01778 C -0.1092 0.015 -0.11337 0.01694 -0.12639 0.01778 C -0.12709 0.01805 -0.12084 0.015 -0.12101 0.01611 C -0.1217 0.01917 -0.1217 0.01944 -0.12292 0.02194 C -0.12361 0.02722 -0.12466 0.03305 -0.12656 0.03749 C -0.12726 0.0411 -0.129 0.04638 -0.13091 0.04832 C -0.13229 0.05638 -0.13837 0.05721 -0.14306 0.05832 C -0.16893 0.05749 -0.19462 0.05915 -0.22049 0.05915 " pathEditMode="relative" rAng="0" ptsTypes="ffaffffffffff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1.60511E-6 C -0.02222 -0.00639 -0.04375 0.00083 -0.06563 0.00305 C -0.07049 0.00472 -0.06771 0.00777 -0.06684 0.01388 C -0.06719 0.02888 -0.06458 0.05193 -0.07604 0.05609 C -0.0809 0.06137 -0.09028 0.05665 -0.09618 0.05609 C -0.1092 0.05637 -0.1224 0.05526 -0.13542 0.05693 C -0.1375 0.0572 -0.13611 0.06359 -0.13681 0.06692 C -0.1375 0.07081 -0.13872 0.07387 -0.14045 0.07664 C -0.14184 0.08442 -0.14809 0.09719 -0.15382 0.09719 C -0.18004 0.09747 -0.20625 0.09719 -0.23247 0.09719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39503"/>
            <a:ext cx="1531797" cy="138209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3419872" y="2281436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DC Power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104" name="TextBox 103"/>
          <p:cNvSpPr txBox="1"/>
          <p:nvPr/>
        </p:nvSpPr>
        <p:spPr>
          <a:xfrm>
            <a:off x="3419872" y="2531576"/>
            <a:ext cx="1152128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u="sng" dirty="0" smtClean="0">
                <a:solidFill>
                  <a:srgbClr val="4AC529"/>
                </a:solidFill>
              </a:rPr>
              <a:t>ON</a:t>
            </a:r>
          </a:p>
        </p:txBody>
      </p:sp>
      <p:sp>
        <p:nvSpPr>
          <p:cNvPr id="56" name="Isosceles Triangle 55"/>
          <p:cNvSpPr/>
          <p:nvPr/>
        </p:nvSpPr>
        <p:spPr>
          <a:xfrm rot="5400000" flipV="1">
            <a:off x="3898163" y="2097387"/>
            <a:ext cx="508292" cy="512111"/>
          </a:xfrm>
          <a:prstGeom prst="triangle">
            <a:avLst/>
          </a:prstGeom>
          <a:solidFill>
            <a:srgbClr val="92D050">
              <a:alpha val="42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79417"/>
            <a:ext cx="9144000" cy="3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" name="Flowchart: Process 10"/>
          <p:cNvSpPr/>
          <p:nvPr/>
        </p:nvSpPr>
        <p:spPr>
          <a:xfrm>
            <a:off x="2769607" y="1591005"/>
            <a:ext cx="512111" cy="508292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55-1000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920474" y="1591005"/>
            <a:ext cx="512111" cy="508292"/>
          </a:xfrm>
          <a:prstGeom prst="flowChartProcess">
            <a:avLst/>
          </a:prstGeom>
          <a:solidFill>
            <a:srgbClr val="92D050"/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55-1000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281718" y="1845151"/>
            <a:ext cx="1638756" cy="0"/>
          </a:xfrm>
          <a:prstGeom prst="line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5400000">
            <a:off x="3898163" y="1589095"/>
            <a:ext cx="508292" cy="512111"/>
          </a:xfrm>
          <a:prstGeom prst="triangle">
            <a:avLst/>
          </a:prstGeom>
          <a:solidFill>
            <a:srgbClr val="92D05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Flowchart: Process 14"/>
          <p:cNvSpPr/>
          <p:nvPr/>
        </p:nvSpPr>
        <p:spPr>
          <a:xfrm>
            <a:off x="3793830" y="1591005"/>
            <a:ext cx="512111" cy="50829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15dB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66847" y="2353414"/>
            <a:ext cx="1741178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2769607" y="2099298"/>
            <a:ext cx="512111" cy="50829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5-42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20" idx="3"/>
          </p:cNvCxnSpPr>
          <p:nvPr/>
        </p:nvCxnSpPr>
        <p:spPr>
          <a:xfrm rot="5400000">
            <a:off x="4364137" y="2486771"/>
            <a:ext cx="741262" cy="576261"/>
          </a:xfrm>
          <a:prstGeom prst="bent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4920474" y="2099298"/>
            <a:ext cx="512111" cy="50829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5-42 </a:t>
            </a:r>
          </a:p>
          <a:p>
            <a:pPr algn="ctr" rtl="0"/>
            <a:r>
              <a:rPr lang="en-US" sz="1000" dirty="0" smtClean="0">
                <a:solidFill>
                  <a:schemeClr val="tx1"/>
                </a:solidFill>
              </a:rPr>
              <a:t>MHZ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08000" y="2099297"/>
            <a:ext cx="75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32586" y="2099297"/>
            <a:ext cx="30726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5944697" y="1794323"/>
            <a:ext cx="409689" cy="101658"/>
          </a:xfrm>
          <a:prstGeom prst="bentConnector3">
            <a:avLst>
              <a:gd name="adj1" fmla="val -1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5944697" y="1997640"/>
            <a:ext cx="409689" cy="101658"/>
          </a:xfrm>
          <a:prstGeom prst="bentConnector3">
            <a:avLst>
              <a:gd name="adj1" fmla="val 420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5944697" y="2200956"/>
            <a:ext cx="409689" cy="101658"/>
          </a:xfrm>
          <a:prstGeom prst="bentConnector3">
            <a:avLst>
              <a:gd name="adj1" fmla="val -1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/>
          <p:cNvCxnSpPr>
            <a:stCxn id="29" idx="4"/>
          </p:cNvCxnSpPr>
          <p:nvPr/>
        </p:nvCxnSpPr>
        <p:spPr>
          <a:xfrm rot="16200000" flipH="1">
            <a:off x="6098712" y="2148599"/>
            <a:ext cx="101658" cy="4096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4101096" y="2251767"/>
            <a:ext cx="204845" cy="203294"/>
          </a:xfrm>
          <a:prstGeom prst="flowChartProcess">
            <a:avLst/>
          </a:prstGeom>
          <a:solidFill>
            <a:srgbClr val="24FC24"/>
          </a:solidFill>
          <a:ln w="6350"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endParaRPr lang="he-IL" sz="600" dirty="0">
              <a:solidFill>
                <a:schemeClr val="tx1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3869992" y="2065412"/>
            <a:ext cx="702008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rgbClr val="FF0000"/>
                </a:solidFill>
              </a:rPr>
              <a:t>10dB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2667185" y="1489348"/>
            <a:ext cx="3584779" cy="2232248"/>
          </a:xfrm>
          <a:prstGeom prst="flowChartProcess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endParaRPr lang="he-IL" sz="500" dirty="0">
              <a:solidFill>
                <a:schemeClr val="tx1"/>
              </a:solidFill>
            </a:endParaRPr>
          </a:p>
        </p:txBody>
      </p:sp>
      <p:sp>
        <p:nvSpPr>
          <p:cNvPr id="33" name="Striped Right Arrow 32"/>
          <p:cNvSpPr/>
          <p:nvPr/>
        </p:nvSpPr>
        <p:spPr>
          <a:xfrm>
            <a:off x="2359918" y="2200956"/>
            <a:ext cx="204845" cy="203317"/>
          </a:xfrm>
          <a:prstGeom prst="stripedRightArrow">
            <a:avLst/>
          </a:prstGeom>
          <a:gradFill flip="none" rotWithShape="1">
            <a:gsLst>
              <a:gs pos="13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Striped Right Arrow 33"/>
          <p:cNvSpPr/>
          <p:nvPr/>
        </p:nvSpPr>
        <p:spPr>
          <a:xfrm rot="10800000">
            <a:off x="2155074" y="2200956"/>
            <a:ext cx="204845" cy="203317"/>
          </a:xfrm>
          <a:prstGeom prst="stripedRightArrow">
            <a:avLst/>
          </a:prstGeom>
          <a:gradFill flip="none" rotWithShape="1">
            <a:gsLst>
              <a:gs pos="13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147"/>
          <p:cNvGrpSpPr/>
          <p:nvPr/>
        </p:nvGrpSpPr>
        <p:grpSpPr>
          <a:xfrm>
            <a:off x="6402032" y="1743590"/>
            <a:ext cx="204845" cy="101658"/>
            <a:chOff x="21170502" y="3960000"/>
            <a:chExt cx="144016" cy="72008"/>
          </a:xfrm>
        </p:grpSpPr>
        <p:sp>
          <p:nvSpPr>
            <p:cNvPr id="47" name="Striped Right Arrow 46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Striped Right Arrow 47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" name="Group 149"/>
          <p:cNvGrpSpPr/>
          <p:nvPr/>
        </p:nvGrpSpPr>
        <p:grpSpPr>
          <a:xfrm>
            <a:off x="6402032" y="1958743"/>
            <a:ext cx="204845" cy="101658"/>
            <a:chOff x="21170502" y="3960000"/>
            <a:chExt cx="144016" cy="72008"/>
          </a:xfrm>
        </p:grpSpPr>
        <p:sp>
          <p:nvSpPr>
            <p:cNvPr id="45" name="Striped Right Arrow 44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Striped Right Arrow 45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" name="Group 152"/>
          <p:cNvGrpSpPr/>
          <p:nvPr/>
        </p:nvGrpSpPr>
        <p:grpSpPr>
          <a:xfrm>
            <a:off x="6402032" y="2150178"/>
            <a:ext cx="204845" cy="101658"/>
            <a:chOff x="21170502" y="3960000"/>
            <a:chExt cx="144016" cy="72008"/>
          </a:xfrm>
        </p:grpSpPr>
        <p:sp>
          <p:nvSpPr>
            <p:cNvPr id="43" name="Striped Right Arrow 42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Striped Right Arrow 43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" name="Group 155"/>
          <p:cNvGrpSpPr/>
          <p:nvPr/>
        </p:nvGrpSpPr>
        <p:grpSpPr>
          <a:xfrm>
            <a:off x="6402032" y="2353472"/>
            <a:ext cx="204845" cy="101658"/>
            <a:chOff x="21170502" y="3960000"/>
            <a:chExt cx="144016" cy="72008"/>
          </a:xfrm>
        </p:grpSpPr>
        <p:sp>
          <p:nvSpPr>
            <p:cNvPr id="41" name="Striped Right Arrow 40"/>
            <p:cNvSpPr/>
            <p:nvPr/>
          </p:nvSpPr>
          <p:spPr>
            <a:xfrm>
              <a:off x="21242510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Striped Right Arrow 41"/>
            <p:cNvSpPr/>
            <p:nvPr/>
          </p:nvSpPr>
          <p:spPr>
            <a:xfrm rot="10800000">
              <a:off x="21170502" y="3960000"/>
              <a:ext cx="72008" cy="72008"/>
            </a:xfrm>
            <a:prstGeom prst="stripedRightArrow">
              <a:avLst/>
            </a:prstGeom>
            <a:gradFill flip="none" rotWithShape="1">
              <a:gsLst>
                <a:gs pos="1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9" name="Flowchart: Process 38"/>
          <p:cNvSpPr/>
          <p:nvPr/>
        </p:nvSpPr>
        <p:spPr>
          <a:xfrm>
            <a:off x="1998365" y="2251825"/>
            <a:ext cx="512111" cy="508292"/>
          </a:xfrm>
          <a:prstGeom prst="flowChartProcess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400" b="1" dirty="0" smtClean="0">
                <a:solidFill>
                  <a:schemeClr val="tx1"/>
                </a:solidFill>
              </a:rPr>
              <a:t>5-42 </a:t>
            </a:r>
          </a:p>
          <a:p>
            <a:pPr algn="ctr" rtl="0"/>
            <a:r>
              <a:rPr lang="en-US" sz="400" dirty="0" smtClean="0">
                <a:solidFill>
                  <a:schemeClr val="tx1"/>
                </a:solidFill>
              </a:rPr>
              <a:t>MHZ</a:t>
            </a:r>
            <a:endParaRPr lang="he-IL" sz="400" dirty="0">
              <a:solidFill>
                <a:schemeClr val="tx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2257496" y="2251825"/>
            <a:ext cx="512111" cy="508292"/>
          </a:xfrm>
          <a:prstGeom prst="flowChartProcess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400" b="1" dirty="0" smtClean="0">
                <a:solidFill>
                  <a:schemeClr val="tx1"/>
                </a:solidFill>
              </a:rPr>
              <a:t>55-1000 </a:t>
            </a:r>
          </a:p>
          <a:p>
            <a:pPr algn="ctr" rtl="0"/>
            <a:r>
              <a:rPr lang="en-US" sz="400" dirty="0" smtClean="0">
                <a:solidFill>
                  <a:schemeClr val="tx1"/>
                </a:solidFill>
              </a:rPr>
              <a:t>MHZ</a:t>
            </a:r>
            <a:endParaRPr lang="he-IL" sz="400" dirty="0">
              <a:solidFill>
                <a:schemeClr val="tx1"/>
              </a:solidFill>
            </a:endParaRPr>
          </a:p>
        </p:txBody>
      </p:sp>
      <p:pic>
        <p:nvPicPr>
          <p:cNvPr id="53" name="Picture 2" descr="http://i.ehow.com/images/GlobalPhoto/Articles/4784567/cablemodem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985292"/>
            <a:ext cx="11334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אליפסה 31"/>
          <p:cNvSpPr/>
          <p:nvPr/>
        </p:nvSpPr>
        <p:spPr>
          <a:xfrm>
            <a:off x="7691511" y="1057299"/>
            <a:ext cx="108000" cy="108000"/>
          </a:xfrm>
          <a:prstGeom prst="ellipse">
            <a:avLst/>
          </a:prstGeom>
          <a:solidFill>
            <a:srgbClr val="24F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cxnSp>
        <p:nvCxnSpPr>
          <p:cNvPr id="57" name="Elbow Connector 56"/>
          <p:cNvCxnSpPr/>
          <p:nvPr/>
        </p:nvCxnSpPr>
        <p:spPr>
          <a:xfrm rot="16200000" flipH="1">
            <a:off x="7650993" y="1525352"/>
            <a:ext cx="1152128" cy="216024"/>
          </a:xfrm>
          <a:prstGeom prst="bentConnector3">
            <a:avLst>
              <a:gd name="adj1" fmla="val 1636"/>
            </a:avLst>
          </a:prstGeom>
          <a:ln w="41275" cmpd="dbl">
            <a:solidFill>
              <a:schemeClr val="tx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6089543" y="2175792"/>
            <a:ext cx="2245526" cy="105644"/>
          </a:xfrm>
          <a:prstGeom prst="bentConnector4">
            <a:avLst>
              <a:gd name="adj1" fmla="val -49"/>
              <a:gd name="adj2" fmla="val 8740"/>
            </a:avLst>
          </a:prstGeom>
          <a:ln w="41275" cmpd="dbl">
            <a:solidFill>
              <a:schemeClr val="tx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158605" y="249746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3851920" y="2857500"/>
            <a:ext cx="594717" cy="57606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Ingress Gate control 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39852" y="1895981"/>
            <a:ext cx="409689" cy="4066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TextBox 95"/>
          <p:cNvSpPr txBox="1"/>
          <p:nvPr/>
        </p:nvSpPr>
        <p:spPr>
          <a:xfrm>
            <a:off x="1547664" y="3937620"/>
            <a:ext cx="7272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“Ingress gate control” turns upstream amplifier </a:t>
            </a:r>
            <a:r>
              <a:rPr lang="en-US" sz="1200" dirty="0"/>
              <a:t>ON &amp; OFF by </a:t>
            </a:r>
            <a:r>
              <a:rPr lang="en-US" sz="1200" dirty="0" smtClean="0"/>
              <a:t>controlling power of  upstream amplifier.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 pitchFamily="34" charset="0"/>
              </a:rPr>
              <a:t>Ingress gate operation controlled and synchronized by cable modem, EMTA, SETUP boxes. 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1" dirty="0" smtClean="0"/>
              <a:t>When home devices are actively transmitting Ingress gate Pass the upstream RF. </a:t>
            </a:r>
            <a:endParaRPr lang="en-US" sz="1200" dirty="0" smtClean="0">
              <a:solidFill>
                <a:srgbClr val="4AC529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289913" y="2065412"/>
            <a:ext cx="922047" cy="2308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00" b="1" dirty="0" smtClean="0">
                <a:solidFill>
                  <a:srgbClr val="24FC24"/>
                </a:solidFill>
              </a:rPr>
              <a:t>Upstream ON</a:t>
            </a:r>
            <a:endParaRPr lang="he-IL" sz="900" b="1" dirty="0">
              <a:solidFill>
                <a:srgbClr val="24FC24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>
            <a:off x="7956376" y="2065412"/>
            <a:ext cx="360040" cy="288032"/>
          </a:xfrm>
          <a:prstGeom prst="leftArrow">
            <a:avLst/>
          </a:prstGeom>
          <a:solidFill>
            <a:srgbClr val="24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TextBox 62"/>
          <p:cNvSpPr txBox="1"/>
          <p:nvPr/>
        </p:nvSpPr>
        <p:spPr>
          <a:xfrm>
            <a:off x="0" y="625252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Principle operation of Ingress gate solution </a:t>
            </a:r>
            <a:endParaRPr lang="he-IL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4139952" y="2857500"/>
            <a:ext cx="0" cy="7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אליפסה 31"/>
          <p:cNvSpPr/>
          <p:nvPr/>
        </p:nvSpPr>
        <p:spPr>
          <a:xfrm>
            <a:off x="720000" y="3298091"/>
            <a:ext cx="54000" cy="54000"/>
          </a:xfrm>
          <a:prstGeom prst="ellipse">
            <a:avLst/>
          </a:prstGeom>
          <a:solidFill>
            <a:srgbClr val="33B6F7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61" name="אליפסה 31"/>
          <p:cNvSpPr/>
          <p:nvPr/>
        </p:nvSpPr>
        <p:spPr>
          <a:xfrm>
            <a:off x="720000" y="3298091"/>
            <a:ext cx="54000" cy="5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62" name="Flowchart: Process 61"/>
          <p:cNvSpPr/>
          <p:nvPr/>
        </p:nvSpPr>
        <p:spPr>
          <a:xfrm>
            <a:off x="755576" y="3937620"/>
            <a:ext cx="550385" cy="43628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1" anchor="ctr"/>
          <a:lstStyle/>
          <a:p>
            <a:pPr algn="ctr" rtl="0"/>
            <a:r>
              <a:rPr lang="en-US" sz="1000" b="1" dirty="0" smtClean="0">
                <a:solidFill>
                  <a:schemeClr val="tx1"/>
                </a:solidFill>
              </a:rPr>
              <a:t>Ingress Gate control 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66" name="אליפסה 31"/>
          <p:cNvSpPr/>
          <p:nvPr/>
        </p:nvSpPr>
        <p:spPr>
          <a:xfrm>
            <a:off x="7689600" y="1062000"/>
            <a:ext cx="108000" cy="1080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83 C -0.0375 -0.00555 -0.04879 -0.00083 -0.11736 -0.00555 C -0.12622 -0.00638 -0.13542 -0.00249 -0.14427 -0.00416 C -0.14775 -0.00472 -0.16233 -0.00388 -0.1658 -0.00416 C -0.22049 -0.00416 -0.2132 -0.01693 -0.23941 -0.01554 C -0.2658 -0.01665 -0.29254 -0.02637 -0.31823 -0.01804 C -0.32153 -0.01249 -0.32257 -0.00721 -0.32396 -4.34758E-6 C -0.32466 0.0075 -0.32118 0.01888 -0.32535 0.02277 C -0.33264 0.02971 -0.34236 0.02388 -0.3507 0.02499 C -0.35625 0.02582 -0.3658 0.02027 -0.37118 0.02305 C -0.41007 0.02194 -0.44341 0.03054 -0.47865 0.02444 C -0.49792 0.02083 -0.46493 0.02777 -0.52934 0.02305 C -0.54028 0.02221 -0.5415 0.02499 -0.54497 0.02305 C -0.54844 0.0211 -0.55018 0.01583 -0.5507 0.01166 C -0.54983 0.00694 -0.54879 0.00223 -0.54792 -0.00222 C -0.54653 -0.0086 -0.55104 -0.01388 -0.55243 -0.01499 C -0.56129 -0.02193 -0.56337 -0.0136 -0.57327 -0.01749 C -0.57466 -0.01804 -0.58368 -0.01749 -0.58525 -0.01749 C -0.60643 -0.01887 -0.58716 -0.01887 -0.60834 -0.01971 C -0.62136 -0.02498 -0.61059 -0.01776 -0.62413 -0.01971 C -0.63125 -0.02359 -0.7132 -0.0211 -0.72032 -0.0211 " pathEditMode="relative" rAng="0" ptsTypes="ffffffffffffaffffffff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667 C 0.00312 -0.00694 0.00104 -0.00305 0.00104 -0.00861 C 0.00087 -0.01472 0.00173 -0.03334 0.00191 -0.04362 C 0.00208 -0.0539 0.00243 -0.05946 0.00243 -0.0703 " pathEditMode="relative" rAng="0" ptsTypes="faff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1" grpId="1" animBg="1"/>
      <p:bldP spid="66" grpId="0" animBg="1"/>
      <p:bldP spid="6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0" y="1342800"/>
            <a:ext cx="3372620" cy="28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.ehow.com/images/GlobalPhoto/Articles/4784567/cablemodem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4616" y="1561356"/>
            <a:ext cx="2915816" cy="242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/>
          <p:nvPr/>
        </p:nvCxnSpPr>
        <p:spPr>
          <a:xfrm rot="16200000" flipH="1">
            <a:off x="7081632" y="3726000"/>
            <a:ext cx="1620000" cy="216024"/>
          </a:xfrm>
          <a:prstGeom prst="bentConnector3">
            <a:avLst>
              <a:gd name="adj1" fmla="val -304"/>
            </a:avLst>
          </a:prstGeom>
          <a:ln w="1047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4194432" y="3937620"/>
            <a:ext cx="3808040" cy="720080"/>
          </a:xfrm>
          <a:prstGeom prst="bentConnector3">
            <a:avLst>
              <a:gd name="adj1" fmla="val 99892"/>
            </a:avLst>
          </a:prstGeom>
          <a:ln w="1047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92888" y="3649588"/>
            <a:ext cx="0" cy="1008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1560" y="625252"/>
            <a:ext cx="84249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</a:rPr>
              <a:t>Ingress gate operation controlled and synchronized by </a:t>
            </a:r>
            <a:r>
              <a:rPr lang="en-US" sz="1400" dirty="0" smtClean="0"/>
              <a:t>CATV home devices that actively transmitting. </a:t>
            </a:r>
            <a:endParaRPr lang="en-US" sz="1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Calibri" pitchFamily="34" charset="0"/>
              </a:rPr>
              <a:t>Upstream  path open only when the home devices are actively transmitting.</a:t>
            </a:r>
            <a:endParaRPr lang="he-IL" sz="1400" dirty="0"/>
          </a:p>
        </p:txBody>
      </p:sp>
      <p:cxnSp>
        <p:nvCxnSpPr>
          <p:cNvPr id="15" name="Elbow Connector 14"/>
          <p:cNvCxnSpPr/>
          <p:nvPr/>
        </p:nvCxnSpPr>
        <p:spPr>
          <a:xfrm>
            <a:off x="3456384" y="4230000"/>
            <a:ext cx="4536504" cy="424800"/>
          </a:xfrm>
          <a:prstGeom prst="bentConnector3">
            <a:avLst>
              <a:gd name="adj1" fmla="val 57"/>
            </a:avLst>
          </a:prstGeom>
          <a:ln w="1047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456384" y="4176000"/>
            <a:ext cx="0" cy="360000"/>
          </a:xfrm>
          <a:prstGeom prst="line">
            <a:avLst/>
          </a:prstGeom>
          <a:ln w="1047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rved Down Arrow 41"/>
          <p:cNvSpPr/>
          <p:nvPr/>
        </p:nvSpPr>
        <p:spPr>
          <a:xfrm flipH="1">
            <a:off x="3528392" y="1849388"/>
            <a:ext cx="2592288" cy="36004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8" name="אליפסה 31"/>
          <p:cNvSpPr/>
          <p:nvPr/>
        </p:nvSpPr>
        <p:spPr>
          <a:xfrm>
            <a:off x="6228704" y="2353444"/>
            <a:ext cx="108000" cy="108000"/>
          </a:xfrm>
          <a:prstGeom prst="ellipse">
            <a:avLst/>
          </a:prstGeom>
          <a:solidFill>
            <a:srgbClr val="18FC18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9" name="אליפסה 31"/>
          <p:cNvSpPr/>
          <p:nvPr/>
        </p:nvSpPr>
        <p:spPr>
          <a:xfrm>
            <a:off x="6228704" y="23534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0" name="אליפסה 31"/>
          <p:cNvSpPr/>
          <p:nvPr/>
        </p:nvSpPr>
        <p:spPr>
          <a:xfrm flipH="1">
            <a:off x="6228704" y="23534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2" name="אליפסה 31"/>
          <p:cNvSpPr/>
          <p:nvPr/>
        </p:nvSpPr>
        <p:spPr>
          <a:xfrm flipH="1">
            <a:off x="6228704" y="23534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cxnSp>
        <p:nvCxnSpPr>
          <p:cNvPr id="57" name="Elbow Connector 56"/>
          <p:cNvCxnSpPr/>
          <p:nvPr/>
        </p:nvCxnSpPr>
        <p:spPr>
          <a:xfrm rot="16200000" flipH="1">
            <a:off x="7056784" y="3721596"/>
            <a:ext cx="1656184" cy="216024"/>
          </a:xfrm>
          <a:prstGeom prst="bentConnector3">
            <a:avLst>
              <a:gd name="adj1" fmla="val 770"/>
            </a:avLst>
          </a:prstGeom>
          <a:ln w="25400">
            <a:solidFill>
              <a:srgbClr val="FF000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>
            <a:off x="3456384" y="4225652"/>
            <a:ext cx="4536504" cy="432048"/>
          </a:xfrm>
          <a:prstGeom prst="bentConnector3">
            <a:avLst>
              <a:gd name="adj1" fmla="val 99971"/>
            </a:avLst>
          </a:prstGeom>
          <a:ln w="25400">
            <a:solidFill>
              <a:srgbClr val="FF000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אליפסה 31"/>
          <p:cNvSpPr/>
          <p:nvPr/>
        </p:nvSpPr>
        <p:spPr>
          <a:xfrm>
            <a:off x="7848872" y="2785492"/>
            <a:ext cx="144016" cy="119063"/>
          </a:xfrm>
          <a:prstGeom prst="ellipse">
            <a:avLst/>
          </a:prstGeom>
          <a:solidFill>
            <a:srgbClr val="18FC18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4" name="Rectangle 53"/>
          <p:cNvSpPr/>
          <p:nvPr/>
        </p:nvSpPr>
        <p:spPr>
          <a:xfrm>
            <a:off x="7830432" y="2641476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5" name="Elbow Connector 64"/>
          <p:cNvCxnSpPr/>
          <p:nvPr/>
        </p:nvCxnSpPr>
        <p:spPr>
          <a:xfrm rot="16200000" flipH="1">
            <a:off x="7056784" y="3721596"/>
            <a:ext cx="1656184" cy="216024"/>
          </a:xfrm>
          <a:prstGeom prst="bentConnector3">
            <a:avLst>
              <a:gd name="adj1" fmla="val 77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0800000">
            <a:off x="3456384" y="4225652"/>
            <a:ext cx="4536504" cy="432048"/>
          </a:xfrm>
          <a:prstGeom prst="bentConnector3">
            <a:avLst>
              <a:gd name="adj1" fmla="val 999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465200" y="2052000"/>
            <a:ext cx="79200" cy="79200"/>
          </a:xfrm>
          <a:prstGeom prst="ellipse">
            <a:avLst/>
          </a:prstGeom>
          <a:solidFill>
            <a:srgbClr val="FF1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6" name="אליפסה 31"/>
          <p:cNvSpPr/>
          <p:nvPr/>
        </p:nvSpPr>
        <p:spPr>
          <a:xfrm>
            <a:off x="2646000" y="2545200"/>
            <a:ext cx="54000" cy="54000"/>
          </a:xfrm>
          <a:prstGeom prst="ellipse">
            <a:avLst/>
          </a:prstGeom>
          <a:solidFill>
            <a:srgbClr val="17CDF1"/>
          </a:solidFill>
          <a:ln w="12700">
            <a:solidFill>
              <a:srgbClr val="17C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38" name="אליפסה 31"/>
          <p:cNvSpPr/>
          <p:nvPr/>
        </p:nvSpPr>
        <p:spPr>
          <a:xfrm>
            <a:off x="2646000" y="2545200"/>
            <a:ext cx="54000" cy="5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0" name="TextBox 39"/>
          <p:cNvSpPr txBox="1"/>
          <p:nvPr/>
        </p:nvSpPr>
        <p:spPr>
          <a:xfrm>
            <a:off x="4176464" y="2425452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Gate open </a:t>
            </a:r>
          </a:p>
          <a:p>
            <a:r>
              <a:rPr lang="en-US" dirty="0" smtClean="0"/>
              <a:t>Gate Closed </a:t>
            </a:r>
            <a:endParaRPr lang="he-IL" dirty="0"/>
          </a:p>
        </p:txBody>
      </p:sp>
      <p:sp>
        <p:nvSpPr>
          <p:cNvPr id="41" name="אליפסה 31"/>
          <p:cNvSpPr/>
          <p:nvPr/>
        </p:nvSpPr>
        <p:spPr>
          <a:xfrm>
            <a:off x="4032448" y="2785492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4" name="אליפסה 31"/>
          <p:cNvSpPr/>
          <p:nvPr/>
        </p:nvSpPr>
        <p:spPr>
          <a:xfrm>
            <a:off x="4032448" y="2497460"/>
            <a:ext cx="144016" cy="144016"/>
          </a:xfrm>
          <a:prstGeom prst="ellipse">
            <a:avLst/>
          </a:prstGeom>
          <a:solidFill>
            <a:srgbClr val="17CDF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1" name="אליפסה 31"/>
          <p:cNvSpPr/>
          <p:nvPr/>
        </p:nvSpPr>
        <p:spPr>
          <a:xfrm flipH="1">
            <a:off x="2646000" y="2545200"/>
            <a:ext cx="54000" cy="5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5" name="אליפסה 31"/>
          <p:cNvSpPr/>
          <p:nvPr/>
        </p:nvSpPr>
        <p:spPr>
          <a:xfrm flipH="1">
            <a:off x="2642400" y="2538000"/>
            <a:ext cx="72000" cy="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666 C 0.00643 -0.01054 0.00556 0.02665 0.00903 0.03442 C 0.00903 0.11185 0.01111 0.16764 0.01007 0.2398 C 0.0092 0.26895 0.00799 0.28782 0.00573 0.31252 C -0.01545 0.3103 -0.09948 0.31807 -0.121 0.31613 C -0.17778 0.31613 -0.15521 0.32001 -0.2276 0.31613 C -0.24114 0.31391 -0.2585 0.31668 -0.27205 0.31446 C -0.28837 0.31641 -0.31232 0.31224 -0.33316 0.31613 C -0.3618 0.31224 -0.38906 0.31668 -0.41423 0.31613 C -0.42031 0.3153 -0.4783 0.31641 -0.48437 0.31446 C -0.49288 0.31308 -0.47916 0.26451 -0.48767 0.26117 C -0.49271 0.25229 -0.48871 -0.11185 -0.48646 -0.12267 C -0.49409 -0.14377 -0.48194 -0.22481 -0.48767 -0.24701 " pathEditMode="relative" rAng="0" ptsTypes="fffffffffffff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4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9" grpId="1" animBg="1"/>
      <p:bldP spid="50" grpId="0" animBg="1"/>
      <p:bldP spid="50" grpId="1" animBg="1"/>
      <p:bldP spid="52" grpId="0" animBg="1"/>
      <p:bldP spid="33" grpId="0" animBg="1"/>
      <p:bldP spid="36" grpId="0" animBg="1"/>
      <p:bldP spid="38" grpId="0" animBg="1"/>
      <p:bldP spid="38" grpId="1" animBg="1"/>
      <p:bldP spid="51" grpId="0" animBg="1"/>
      <p:bldP spid="51" grpId="1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547664" y="1777380"/>
            <a:ext cx="5052060" cy="3048000"/>
            <a:chOff x="0" y="0"/>
            <a:chExt cx="4640580" cy="3051602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640580" cy="30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3688442" y="2763570"/>
              <a:ext cx="792088" cy="2880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sp>
        <p:sp>
          <p:nvSpPr>
            <p:cNvPr id="38" name="TextBox 4"/>
            <p:cNvSpPr txBox="1"/>
            <p:nvPr/>
          </p:nvSpPr>
          <p:spPr>
            <a:xfrm>
              <a:off x="3618672" y="2738813"/>
              <a:ext cx="790928" cy="2822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/>
              <a:r>
                <a:rPr lang="en-US" sz="1200"/>
                <a:t>Network</a:t>
              </a:r>
              <a:endParaRPr lang="he-IL" sz="1200"/>
            </a:p>
          </p:txBody>
        </p:sp>
      </p:grpSp>
      <p:pic>
        <p:nvPicPr>
          <p:cNvPr id="41" name="Picture 40" descr="ENA5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5720"/>
            <a:ext cx="7620" cy="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ENA5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5720"/>
            <a:ext cx="7620" cy="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827584" y="6252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dirty="0" smtClean="0">
                <a:latin typeface="Calibri"/>
              </a:rPr>
              <a:t>Testing INGRESS GATE Home Amplifier Procedure :</a:t>
            </a:r>
          </a:p>
          <a:p>
            <a:pPr fontAlgn="b"/>
            <a:r>
              <a:rPr lang="en-US" dirty="0" smtClean="0">
                <a:latin typeface="Calibri"/>
              </a:rPr>
              <a:t>Combine two frequencies and measure noise level by Spectrum Analyzer.  </a:t>
            </a:r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8000" y="2529398"/>
            <a:ext cx="5040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IGDA</a:t>
            </a:r>
          </a:p>
          <a:p>
            <a:r>
              <a:rPr lang="en-US" sz="1000" dirty="0" smtClean="0"/>
              <a:t>AMP</a:t>
            </a:r>
            <a:endParaRPr lang="en-US" sz="1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697260"/>
          <a:ext cx="9144001" cy="563880"/>
        </p:xfrm>
        <a:graphic>
          <a:graphicData uri="http://schemas.openxmlformats.org/drawingml/2006/table">
            <a:tbl>
              <a:tblPr/>
              <a:tblGrid>
                <a:gridCol w="5622325"/>
                <a:gridCol w="1915297"/>
                <a:gridCol w="1606379"/>
              </a:tblGrid>
              <a:tr h="1676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TEST - LOSS % -RX &amp; TX RATE (with very high noise 65dBµV)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latin typeface="Calibri"/>
                        </a:rPr>
                        <a:t>Modem transmission using  Ingress gate.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e-IL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e-IL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Results: No Loss or delay  during Ingress gate operation.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345332"/>
            <a:ext cx="5904656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535782"/>
            <a:ext cx="8229600" cy="47625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Competitive analysis</a:t>
            </a:r>
            <a:endParaRPr lang="he-IL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28" y="990866"/>
          <a:ext cx="8572560" cy="41838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9944"/>
                <a:gridCol w="1474030"/>
                <a:gridCol w="1579562"/>
                <a:gridCol w="1714512"/>
                <a:gridCol w="1714512"/>
              </a:tblGrid>
              <a:tr h="455844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Safecom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Company</a:t>
                      </a:r>
                      <a:r>
                        <a:rPr lang="en-US" sz="1300" baseline="0" dirty="0" smtClean="0"/>
                        <a:t> 3</a:t>
                      </a:r>
                      <a:endParaRPr lang="en-US" sz="1300" dirty="0" smtClean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8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Company</a:t>
                      </a:r>
                      <a:r>
                        <a:rPr lang="en-US" sz="1300" baseline="0" dirty="0" smtClean="0"/>
                        <a:t> 2</a:t>
                      </a:r>
                      <a:endParaRPr lang="en-US" sz="1300" dirty="0" smtClean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Company</a:t>
                      </a:r>
                      <a:r>
                        <a:rPr lang="en-US" sz="1300" baseline="0" dirty="0" smtClean="0"/>
                        <a:t> 1</a:t>
                      </a:r>
                      <a:endParaRPr lang="en-US" sz="1300" dirty="0" smtClean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l" rtl="0"/>
                      <a:endParaRPr lang="he-IL" sz="1300" dirty="0"/>
                    </a:p>
                  </a:txBody>
                  <a:tcPr marT="38100" marB="38100"/>
                </a:tc>
              </a:tr>
              <a:tr h="968667"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Usage</a:t>
                      </a:r>
                      <a:r>
                        <a:rPr lang="en-US" sz="1300" baseline="0" dirty="0" smtClean="0"/>
                        <a:t>-based upstream Gate Technology : 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</a:rPr>
                        <a:t>Open only when Modem transmitting</a:t>
                      </a:r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Ingress detection and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6dB attenuation 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Frequency Division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turn the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upstream path to ON, OFF, 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 dB attenuation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Technology</a:t>
                      </a:r>
                      <a:endParaRPr lang="he-IL" sz="1300" dirty="0"/>
                    </a:p>
                  </a:txBody>
                  <a:tcPr marT="38100" marB="38100" anchor="ctr"/>
                </a:tc>
              </a:tr>
              <a:tr h="455843"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Very Low</a:t>
                      </a:r>
                      <a:endParaRPr lang="he-IL" sz="1300" dirty="0"/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Med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High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Med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Cost </a:t>
                      </a:r>
                      <a:endParaRPr lang="he-IL" sz="1300" dirty="0"/>
                    </a:p>
                  </a:txBody>
                  <a:tcPr marT="38100" marB="38100" anchor="ctr"/>
                </a:tc>
              </a:tr>
              <a:tr h="512823"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No</a:t>
                      </a:r>
                      <a:endParaRPr lang="he-IL" sz="1300" dirty="0"/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Yes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Yes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Yes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Needs  ingress detection system</a:t>
                      </a:r>
                      <a:endParaRPr lang="he-IL" sz="1300" dirty="0"/>
                    </a:p>
                  </a:txBody>
                  <a:tcPr marT="38100" marB="38100" anchor="ctr"/>
                </a:tc>
              </a:tr>
              <a:tr h="800100"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Home </a:t>
                      </a:r>
                    </a:p>
                    <a:p>
                      <a:pPr algn="l" rtl="0"/>
                      <a:r>
                        <a:rPr lang="en-US" sz="1300" dirty="0" smtClean="0"/>
                        <a:t>(by customer or technician )</a:t>
                      </a:r>
                      <a:endParaRPr lang="he-IL" sz="1300" dirty="0"/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Network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Network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Network</a:t>
                      </a:r>
                      <a:endParaRPr lang="he-IL" sz="1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Installation</a:t>
                      </a:r>
                      <a:endParaRPr lang="he-IL" sz="1300" dirty="0"/>
                    </a:p>
                  </a:txBody>
                  <a:tcPr marT="38100" marB="38100" anchor="ctr"/>
                </a:tc>
              </a:tr>
              <a:tr h="990600">
                <a:tc>
                  <a:txBody>
                    <a:bodyPr/>
                    <a:lstStyle/>
                    <a:p>
                      <a:pPr algn="l" rtl="0"/>
                      <a:r>
                        <a:rPr lang="en-US" sz="1300" dirty="0" smtClean="0"/>
                        <a:t>No</a:t>
                      </a:r>
                      <a:r>
                        <a:rPr lang="en-US" sz="1300" baseline="0" dirty="0" smtClean="0"/>
                        <a:t> RF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disconnections </a:t>
                      </a:r>
                      <a:r>
                        <a:rPr lang="en-US" sz="1300" baseline="0" dirty="0" smtClean="0"/>
                        <a:t> during installation </a:t>
                      </a:r>
                      <a:endParaRPr lang="he-IL" sz="1300" dirty="0"/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Disconnect RF signal to large area during installation 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Disconnect RF signal to large area during installation </a:t>
                      </a:r>
                      <a:r>
                        <a:rPr lang="en-US" sz="1300" dirty="0" smtClean="0"/>
                        <a:t> </a:t>
                      </a:r>
                      <a:endParaRPr lang="he-IL" sz="13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Disconnect RF signal to large area during installation 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Broadcast continues during installation </a:t>
                      </a:r>
                    </a:p>
                    <a:p>
                      <a:pPr algn="l" rtl="0"/>
                      <a:endParaRPr lang="he-IL" sz="1300" dirty="0"/>
                    </a:p>
                  </a:txBody>
                  <a:tcPr marT="38100" marB="38100"/>
                </a:tc>
              </a:tr>
            </a:tbl>
          </a:graphicData>
        </a:graphic>
      </p:graphicFrame>
      <p:pic>
        <p:nvPicPr>
          <p:cNvPr id="7" name="Picture 6" descr="MC90010519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2485" y="553244"/>
            <a:ext cx="1131515" cy="7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174682" cy="476250"/>
          </a:xfrm>
        </p:spPr>
        <p:txBody>
          <a:bodyPr/>
          <a:lstStyle/>
          <a:p>
            <a:pPr rtl="0"/>
            <a:r>
              <a:rPr lang="en-US" sz="2100" b="1" dirty="0" err="1" smtClean="0">
                <a:cs typeface="Times New Roman" pitchFamily="18" charset="0"/>
              </a:rPr>
              <a:t>Safecom’s</a:t>
            </a:r>
            <a:r>
              <a:rPr lang="en-US" sz="2100" b="1" dirty="0" smtClean="0">
                <a:cs typeface="Times New Roman" pitchFamily="18" charset="0"/>
              </a:rPr>
              <a:t>  </a:t>
            </a:r>
            <a:r>
              <a:rPr lang="en-US" sz="2100" b="1" dirty="0" err="1" smtClean="0">
                <a:cs typeface="Times New Roman" pitchFamily="18" charset="0"/>
              </a:rPr>
              <a:t>IngressGate</a:t>
            </a:r>
            <a:r>
              <a:rPr lang="en-US" sz="2100" b="1" dirty="0" smtClean="0">
                <a:cs typeface="Times New Roman" pitchFamily="18" charset="0"/>
              </a:rPr>
              <a:t>™ (US,EP Patent .)  vs. Opposite Phase  </a:t>
            </a:r>
            <a:endParaRPr lang="he-IL" sz="21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28188"/>
              </p:ext>
            </p:extLst>
          </p:nvPr>
        </p:nvGraphicFramePr>
        <p:xfrm>
          <a:off x="500034" y="1309688"/>
          <a:ext cx="8186766" cy="39308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72192"/>
                <a:gridCol w="2458989"/>
                <a:gridCol w="2555585"/>
              </a:tblGrid>
              <a:tr h="833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IngressGate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™  Solution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Patented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/>
                        <a:t>Opposite Phase concept.</a:t>
                      </a:r>
                      <a:r>
                        <a:rPr lang="en-US" sz="1700" kern="1200" baseline="0" dirty="0" smtClean="0"/>
                        <a:t> </a:t>
                      </a:r>
                      <a:endParaRPr lang="he-IL" sz="1700" dirty="0" smtClean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l" rtl="0"/>
                      <a:endParaRPr lang="he-IL" sz="1300" dirty="0"/>
                    </a:p>
                  </a:txBody>
                  <a:tcPr marT="38100" marB="38100"/>
                </a:tc>
              </a:tr>
              <a:tr h="868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Operates as upstream gate that opens only when the modem transmits.</a:t>
                      </a:r>
                      <a:endParaRPr lang="he-IL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Opposite phase merging.</a:t>
                      </a:r>
                      <a:endParaRPr lang="he-IL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300" dirty="0" smtClean="0"/>
                        <a:t>Technology </a:t>
                      </a:r>
                      <a:endParaRPr lang="he-IL" sz="1300" dirty="0"/>
                    </a:p>
                  </a:txBody>
                  <a:tcPr marT="38100" marB="38100" anchor="ctr"/>
                </a:tc>
              </a:tr>
              <a:tr h="670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sng" kern="1200" dirty="0" smtClean="0"/>
                        <a:t>Full</a:t>
                      </a:r>
                      <a:r>
                        <a:rPr lang="en-US" sz="1700" b="1" kern="12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/>
                        <a:t>         </a:t>
                      </a:r>
                      <a:r>
                        <a:rPr lang="en-US" sz="1500" b="1" kern="1200" dirty="0" smtClean="0"/>
                        <a:t>&gt;28</a:t>
                      </a:r>
                      <a:r>
                        <a:rPr lang="en-US" sz="1500" b="1" kern="1200" baseline="0" dirty="0" smtClean="0"/>
                        <a:t> </a:t>
                      </a:r>
                      <a:r>
                        <a:rPr lang="en-US" sz="1500" b="1" kern="1200" dirty="0" smtClean="0"/>
                        <a:t>dB ingress isolation. </a:t>
                      </a:r>
                    </a:p>
                  </a:txBody>
                  <a:tcPr marT="38100" marB="38100" anchor="ctr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</a:rPr>
                        <a:t>Partial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</a:rPr>
                        <a:t>0- 6 dB</a:t>
                      </a:r>
                      <a:r>
                        <a:rPr lang="en-US" sz="1300" b="1" kern="1200" baseline="0" dirty="0" smtClean="0">
                          <a:solidFill>
                            <a:schemeClr val="tx1"/>
                          </a:solidFill>
                        </a:rPr>
                        <a:t> only ingress reduction.</a:t>
                      </a:r>
                      <a:endParaRPr lang="en-US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300" dirty="0" smtClean="0"/>
                        <a:t>Effectiveness</a:t>
                      </a:r>
                      <a:endParaRPr lang="he-IL" sz="1300" dirty="0"/>
                    </a:p>
                  </a:txBody>
                  <a:tcPr marT="38100" marB="38100" anchor="ctr"/>
                </a:tc>
              </a:tr>
              <a:tr h="88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atin typeface="+mj-lt"/>
                        </a:rPr>
                        <a:t>Full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Synchronization</a:t>
                      </a:r>
                      <a:r>
                        <a:rPr lang="en-US" sz="1300" kern="1200" dirty="0" smtClean="0">
                          <a:latin typeface="+mj-lt"/>
                        </a:rPr>
                        <a:t> with Cable</a:t>
                      </a:r>
                      <a:r>
                        <a:rPr lang="en-US" sz="1300" kern="1200" baseline="0" dirty="0" smtClean="0">
                          <a:latin typeface="+mj-lt"/>
                        </a:rPr>
                        <a:t> modem </a:t>
                      </a:r>
                      <a:endParaRPr lang="he-IL" sz="1300" kern="120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Assumes ingress noises are  at the same phase or from the </a:t>
                      </a:r>
                      <a:r>
                        <a:rPr lang="en-US" sz="1300" kern="1200" dirty="0" smtClean="0"/>
                        <a:t>same</a:t>
                      </a:r>
                      <a:r>
                        <a:rPr lang="en-US" sz="1300" dirty="0" smtClean="0"/>
                        <a:t> source.</a:t>
                      </a:r>
                      <a:endParaRPr lang="he-IL" sz="1300" dirty="0" smtClean="0"/>
                    </a:p>
                    <a:p>
                      <a:pPr algn="l" rtl="0"/>
                      <a:endParaRPr lang="he-IL" sz="13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300" kern="1200" dirty="0" smtClean="0"/>
                        <a:t>Operating </a:t>
                      </a:r>
                    </a:p>
                    <a:p>
                      <a:pPr algn="ctr" rtl="0"/>
                      <a:r>
                        <a:rPr lang="en-US" sz="1300" kern="1200" dirty="0" smtClean="0"/>
                        <a:t>principle</a:t>
                      </a:r>
                      <a:endParaRPr lang="he-IL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/>
                </a:tc>
              </a:tr>
              <a:tr h="670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Solves</a:t>
                      </a:r>
                      <a:r>
                        <a:rPr lang="en-US" sz="1300" kern="1200" baseline="0" dirty="0" smtClean="0"/>
                        <a:t> and blocks all ingress noise from customer premises.</a:t>
                      </a:r>
                      <a:endParaRPr lang="he-IL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>
                    <a:solidFill>
                      <a:srgbClr val="18FC1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u="sng" dirty="0" smtClean="0"/>
                        <a:t>Cannot solve </a:t>
                      </a:r>
                      <a:r>
                        <a:rPr lang="en-US" sz="1300" b="1" dirty="0" smtClean="0"/>
                        <a:t>ingress problems from customer premises. </a:t>
                      </a:r>
                      <a:endParaRPr lang="he-IL" sz="13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300" kern="1200" dirty="0" smtClean="0"/>
                        <a:t>Solution</a:t>
                      </a:r>
                      <a:r>
                        <a:rPr lang="en-US" sz="1300" kern="1200" baseline="0" dirty="0" smtClean="0"/>
                        <a:t> </a:t>
                      </a:r>
                      <a:endParaRPr lang="he-IL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497" y="5520000"/>
            <a:ext cx="3347864" cy="9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/>
            <a:endParaRPr lang="he-IL"/>
          </a:p>
        </p:txBody>
      </p:sp>
      <p:pic>
        <p:nvPicPr>
          <p:cNvPr id="6" name="Picture 5" descr="MC90010519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1" y="877280"/>
            <a:ext cx="1131515" cy="7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97660"/>
            <a:ext cx="8229600" cy="9525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35497" y="5520000"/>
            <a:ext cx="3347864" cy="9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1" anchor="ctr"/>
          <a:lstStyle/>
          <a:p>
            <a:pPr algn="ctr"/>
            <a:endParaRPr lang="he-IL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553244"/>
            <a:ext cx="7956376" cy="196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43" tIns="40522" rIns="81043" bIns="40522" numCol="1" rtlCol="1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Safecom INGRESS GATE technology</a:t>
            </a:r>
            <a:br>
              <a:rPr kumimoji="0" lang="en-US" alt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(US,EP Patent)</a:t>
            </a:r>
            <a:r>
              <a:rPr kumimoji="0" lang="en-US" altLang="he-IL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he-IL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he-IL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137420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he-IL" dirty="0" smtClean="0"/>
              <a:t>Best Solution &amp; performance for blocking upstream &amp; Ingress noise.</a:t>
            </a:r>
          </a:p>
          <a:p>
            <a:pPr marL="342900" lvl="0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he-IL" dirty="0" smtClean="0"/>
              <a:t>Enables optimized upstream path of HFC, </a:t>
            </a:r>
            <a:r>
              <a:rPr lang="en-US" altLang="he-IL" dirty="0" err="1" smtClean="0"/>
              <a:t>RFoG</a:t>
            </a:r>
            <a:r>
              <a:rPr lang="en-US" altLang="he-IL" dirty="0" smtClean="0"/>
              <a:t>.</a:t>
            </a:r>
          </a:p>
          <a:p>
            <a:pPr marL="342900" lvl="0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he-IL" dirty="0" smtClean="0"/>
              <a:t>Saves the need for network upgrades.  </a:t>
            </a:r>
          </a:p>
          <a:p>
            <a:pPr marL="342900" lvl="0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he-IL" dirty="0" smtClean="0"/>
              <a:t>Ensures top-reliability of Internet , VoIP, &amp; VOD.</a:t>
            </a:r>
          </a:p>
          <a:p>
            <a:pPr marL="342900" lvl="0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he-IL" dirty="0" smtClean="0"/>
              <a:t>Lowest cost.      </a:t>
            </a:r>
            <a:br>
              <a:rPr lang="en-US" altLang="he-IL" dirty="0" smtClean="0"/>
            </a:br>
            <a:endParaRPr lang="he-I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769268"/>
            <a:ext cx="140231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3433564"/>
            <a:ext cx="7992888" cy="1436052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 lvl="0"/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sz="1400" spc="10" dirty="0" smtClean="0"/>
              <a:t>Upstream gateway that fully synchronizes with the Cable modem, EMTA, Setup box (patent p).</a:t>
            </a:r>
          </a:p>
          <a:p>
            <a:pPr lvl="0">
              <a:buFont typeface="Wingdings" pitchFamily="2" charset="2"/>
              <a:buChar char="ü"/>
            </a:pPr>
            <a:r>
              <a:rPr lang="en-US" altLang="zh-CN" sz="1400" spc="1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Enables upstream signal only when modem is active.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spc="1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Blocks upstream &amp; ingress noise by &gt; 28dB. </a:t>
            </a:r>
            <a:endParaRPr lang="en-US" sz="1400" spc="10" dirty="0" smtClean="0"/>
          </a:p>
          <a:p>
            <a:pPr lvl="0">
              <a:buFont typeface="Wingdings" pitchFamily="2" charset="2"/>
              <a:buChar char="ü"/>
            </a:pPr>
            <a:r>
              <a:rPr lang="en-US" sz="1400" spc="10" dirty="0" smtClean="0"/>
              <a:t>Optimizes CMTS-CABLE Modem communication</a:t>
            </a:r>
            <a:r>
              <a:rPr lang="en-US" sz="1400" b="1" spc="1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400" spc="1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Solves the “Funneling Effect” at HFC &amp; </a:t>
            </a:r>
            <a:r>
              <a:rPr lang="en-US" altLang="zh-CN" sz="1400" spc="10" dirty="0" err="1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RFoG</a:t>
            </a:r>
            <a:r>
              <a:rPr lang="en-US" altLang="zh-CN" sz="1400" spc="1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 networks</a:t>
            </a:r>
            <a:r>
              <a:rPr lang="en-US" altLang="zh-CN" sz="14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.</a:t>
            </a:r>
            <a:endParaRPr lang="en-US" sz="14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7928"/>
            <a:ext cx="1224136" cy="100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25252"/>
            <a:ext cx="56014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87624" y="3073524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b="1" u="sng" dirty="0" smtClean="0"/>
              <a:t>The Concept &amp; Benefit:</a:t>
            </a:r>
            <a:endParaRPr lang="he-IL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2123728" y="2641476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lum bright="-1000"/>
          </a:blip>
          <a:srcRect/>
          <a:stretch>
            <a:fillRect/>
          </a:stretch>
        </p:blipFill>
        <p:spPr bwMode="auto">
          <a:xfrm>
            <a:off x="7452320" y="553244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03" y="542007"/>
            <a:ext cx="1378477" cy="11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683568" y="4074711"/>
            <a:ext cx="7704856" cy="1159053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 marL="184572" indent="-18457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Self-controlled without the need for expensive extra monitoring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complicated remote operation.  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184572" indent="-18457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Simple integration outdoor or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indoor.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184572" indent="-18457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Plug and play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device.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184572" indent="-18457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Best performance in the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market.</a:t>
            </a:r>
          </a:p>
          <a:p>
            <a:pPr marL="184572" indent="-18457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Low Cost. 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057300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Standalone home upstream noise blocker or Ingress Gate embedded inside Home amplifier (Active , Passive return).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 </a:t>
            </a:r>
            <a:endParaRPr lang="he-I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87968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 smtClean="0"/>
              <a:t>Fast &amp; Simple</a:t>
            </a:r>
            <a:endParaRPr lang="he-IL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5412"/>
            <a:ext cx="23312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64088" y="1633364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 0,10,15 dB gain available downstream.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 0 ,5,10 dB gain available upstream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93404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3608" y="1633364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 -7,0,7 dB downstream gain available.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  0 ,5,10 dB upstream gain available.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97389" y="163336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4 output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17869" y="163336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1 output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ood1 Ingress 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60" y="988781"/>
            <a:ext cx="8172697" cy="41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637254"/>
            <a:ext cx="4572000" cy="682000"/>
          </a:xfrm>
          <a:prstGeom prst="rect">
            <a:avLst/>
          </a:prstGeom>
        </p:spPr>
        <p:txBody>
          <a:bodyPr lIns="81043" tIns="40522" rIns="81043" bIns="40522">
            <a:spAutoFit/>
            <a:scene3d>
              <a:camera prst="orthographicFront"/>
              <a:lightRig rig="threePt" dir="t"/>
            </a:scene3d>
            <a:sp3d contourW="12700">
              <a:contourClr>
                <a:srgbClr val="24FC24"/>
              </a:contourClr>
            </a:sp3d>
          </a:bodyPr>
          <a:lstStyle/>
          <a:p>
            <a:r>
              <a:rPr lang="en-US" sz="2100" dirty="0" smtClean="0">
                <a:solidFill>
                  <a:srgbClr val="24FC24"/>
                </a:solidFill>
                <a:latin typeface="+mj-lt"/>
              </a:rPr>
              <a:t>“Passing” Upstream</a:t>
            </a:r>
            <a:r>
              <a:rPr lang="en-US" b="1" dirty="0" smtClean="0">
                <a:solidFill>
                  <a:srgbClr val="24FC24"/>
                </a:solidFill>
                <a:latin typeface="Swis721 BlkOul BT" pitchFamily="82" charset="0"/>
              </a:rPr>
              <a:t/>
            </a:r>
            <a:br>
              <a:rPr lang="en-US" b="1" dirty="0" smtClean="0">
                <a:solidFill>
                  <a:srgbClr val="24FC24"/>
                </a:solidFill>
                <a:latin typeface="Swis721 BlkOul BT" pitchFamily="82" charset="0"/>
              </a:rPr>
            </a:br>
            <a:endParaRPr lang="he-IL" dirty="0">
              <a:solidFill>
                <a:srgbClr val="24FC2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Bad Ingress 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997293"/>
            <a:ext cx="8148141" cy="41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I:\ingres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237654"/>
            <a:ext cx="1571625" cy="10464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663332"/>
            <a:ext cx="4572000" cy="682000"/>
          </a:xfrm>
          <a:prstGeom prst="rect">
            <a:avLst/>
          </a:prstGeom>
        </p:spPr>
        <p:txBody>
          <a:bodyPr lIns="81043" tIns="40522" rIns="81043" bIns="40522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latin typeface="+mj-lt"/>
              </a:rPr>
              <a:t>“Falling” Upstream</a:t>
            </a:r>
            <a:r>
              <a:rPr lang="en-US" b="1" dirty="0" smtClean="0">
                <a:solidFill>
                  <a:srgbClr val="24FC24"/>
                </a:solidFill>
                <a:latin typeface="Swis721 BlkOul BT" pitchFamily="82" charset="0"/>
              </a:rPr>
              <a:t/>
            </a:r>
            <a:br>
              <a:rPr lang="en-US" b="1" dirty="0" smtClean="0">
                <a:solidFill>
                  <a:srgbClr val="24FC24"/>
                </a:solidFill>
                <a:latin typeface="Swis721 BlkOul BT" pitchFamily="82" charset="0"/>
              </a:rPr>
            </a:br>
            <a:endParaRPr lang="he-IL" dirty="0">
              <a:solidFill>
                <a:srgbClr val="24FC2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95" y="523760"/>
            <a:ext cx="8130268" cy="27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>
            <a:endCxn id="17" idx="2"/>
          </p:cNvCxnSpPr>
          <p:nvPr/>
        </p:nvCxnSpPr>
        <p:spPr>
          <a:xfrm>
            <a:off x="3749051" y="1638169"/>
            <a:ext cx="0" cy="364326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17" idx="0"/>
          </p:cNvCxnSpPr>
          <p:nvPr/>
        </p:nvCxnSpPr>
        <p:spPr>
          <a:xfrm flipV="1">
            <a:off x="3440446" y="2109650"/>
            <a:ext cx="154303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63194" y="2195374"/>
            <a:ext cx="0" cy="728652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0800000" flipH="1">
            <a:off x="3440446" y="1895340"/>
            <a:ext cx="308606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18" name="Arc 17"/>
          <p:cNvSpPr/>
          <p:nvPr/>
        </p:nvSpPr>
        <p:spPr>
          <a:xfrm rot="5400000">
            <a:off x="2763227" y="2323961"/>
            <a:ext cx="171448" cy="257171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971" y="1895341"/>
            <a:ext cx="0" cy="128586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0800000">
            <a:off x="3028972" y="1895340"/>
            <a:ext cx="205737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31841" y="2109650"/>
            <a:ext cx="205737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337578" y="2066788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23" name="Arc 22"/>
          <p:cNvSpPr/>
          <p:nvPr/>
        </p:nvSpPr>
        <p:spPr>
          <a:xfrm rot="5400000">
            <a:off x="2240337" y="2786870"/>
            <a:ext cx="214286" cy="231429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24" name="Straight Connector 23"/>
          <p:cNvCxnSpPr>
            <a:endCxn id="18" idx="2"/>
          </p:cNvCxnSpPr>
          <p:nvPr/>
        </p:nvCxnSpPr>
        <p:spPr>
          <a:xfrm>
            <a:off x="2154589" y="2538269"/>
            <a:ext cx="694363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97418" y="3009750"/>
            <a:ext cx="462909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11761" y="2495407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39" name="Arc 38"/>
          <p:cNvSpPr/>
          <p:nvPr/>
        </p:nvSpPr>
        <p:spPr>
          <a:xfrm rot="16200000">
            <a:off x="3020400" y="2323961"/>
            <a:ext cx="171448" cy="257171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2" name="Straight Connector 41"/>
          <p:cNvCxnSpPr>
            <a:endCxn id="59" idx="2"/>
          </p:cNvCxnSpPr>
          <p:nvPr/>
        </p:nvCxnSpPr>
        <p:spPr>
          <a:xfrm>
            <a:off x="3080407" y="2366822"/>
            <a:ext cx="3497531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4"/>
          </p:cNvCxnSpPr>
          <p:nvPr/>
        </p:nvCxnSpPr>
        <p:spPr>
          <a:xfrm>
            <a:off x="3389011" y="2152513"/>
            <a:ext cx="0" cy="25717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33757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5" name="Straight Connector 44"/>
          <p:cNvCxnSpPr/>
          <p:nvPr/>
        </p:nvCxnSpPr>
        <p:spPr>
          <a:xfrm>
            <a:off x="5189211" y="1638169"/>
            <a:ext cx="0" cy="364326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0800000">
            <a:off x="5189211" y="1895340"/>
            <a:ext cx="308606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343514" y="2109650"/>
            <a:ext cx="154303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0" idx="2"/>
          </p:cNvCxnSpPr>
          <p:nvPr/>
        </p:nvCxnSpPr>
        <p:spPr>
          <a:xfrm>
            <a:off x="5857857" y="1809618"/>
            <a:ext cx="0" cy="192879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10800000" flipH="1">
            <a:off x="5600687" y="1895340"/>
            <a:ext cx="257171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5600686" y="2109650"/>
            <a:ext cx="154303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49251" y="2109651"/>
            <a:ext cx="0" cy="25717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497818" y="2066788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57" name="Oval 56"/>
          <p:cNvSpPr/>
          <p:nvPr/>
        </p:nvSpPr>
        <p:spPr>
          <a:xfrm>
            <a:off x="549781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58" name="Straight Connector 57"/>
          <p:cNvCxnSpPr/>
          <p:nvPr/>
        </p:nvCxnSpPr>
        <p:spPr>
          <a:xfrm>
            <a:off x="6629371" y="2066788"/>
            <a:ext cx="0" cy="857238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57793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61" name="Straight Connector 60"/>
          <p:cNvCxnSpPr/>
          <p:nvPr/>
        </p:nvCxnSpPr>
        <p:spPr>
          <a:xfrm>
            <a:off x="6762857" y="3009726"/>
            <a:ext cx="822857" cy="24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5400000" flipV="1">
            <a:off x="6663686" y="2761127"/>
            <a:ext cx="214286" cy="282914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/>
          <p:nvPr/>
        </p:nvSpPr>
        <p:spPr>
          <a:xfrm>
            <a:off x="441769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72" name="Straight Connector 71"/>
          <p:cNvCxnSpPr>
            <a:endCxn id="74" idx="0"/>
          </p:cNvCxnSpPr>
          <p:nvPr/>
        </p:nvCxnSpPr>
        <p:spPr>
          <a:xfrm>
            <a:off x="4469131" y="2409683"/>
            <a:ext cx="0" cy="1478724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 rot="5400000" flipV="1">
            <a:off x="4503446" y="3746950"/>
            <a:ext cx="214286" cy="282914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88" name="TextBox 87"/>
          <p:cNvSpPr txBox="1"/>
          <p:nvPr/>
        </p:nvSpPr>
        <p:spPr>
          <a:xfrm>
            <a:off x="4520566" y="2495408"/>
            <a:ext cx="668646" cy="245902"/>
          </a:xfrm>
          <a:prstGeom prst="rect">
            <a:avLst/>
          </a:prstGeom>
          <a:noFill/>
        </p:spPr>
        <p:txBody>
          <a:bodyPr wrap="square" lIns="60643" tIns="30322" rIns="60643" bIns="30322" rtlCol="1">
            <a:spAutoFit/>
          </a:bodyPr>
          <a:lstStyle/>
          <a:p>
            <a:pPr algn="l"/>
            <a:r>
              <a:rPr lang="en-US" sz="1200" dirty="0" smtClean="0"/>
              <a:t>Coax</a:t>
            </a:r>
            <a:endParaRPr lang="he-IL" sz="1200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4572000" y="3995574"/>
            <a:ext cx="771514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728571" y="1638169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4" name="Oval 93"/>
          <p:cNvSpPr/>
          <p:nvPr/>
        </p:nvSpPr>
        <p:spPr>
          <a:xfrm>
            <a:off x="3008572" y="189534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442857" y="2145117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2154589" y="2509403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7" name="Oval 96"/>
          <p:cNvSpPr/>
          <p:nvPr/>
        </p:nvSpPr>
        <p:spPr>
          <a:xfrm>
            <a:off x="1897417" y="298083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100" name="Oval 99"/>
          <p:cNvSpPr/>
          <p:nvPr/>
        </p:nvSpPr>
        <p:spPr>
          <a:xfrm>
            <a:off x="5806423" y="1766755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52" name="Oval 51"/>
          <p:cNvSpPr/>
          <p:nvPr/>
        </p:nvSpPr>
        <p:spPr>
          <a:xfrm>
            <a:off x="6577937" y="2066788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53" name="Oval 52"/>
          <p:cNvSpPr/>
          <p:nvPr/>
        </p:nvSpPr>
        <p:spPr>
          <a:xfrm>
            <a:off x="7555188" y="3009750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54" name="Oval 53"/>
          <p:cNvSpPr/>
          <p:nvPr/>
        </p:nvSpPr>
        <p:spPr>
          <a:xfrm>
            <a:off x="3749051" y="1638169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0" name="Oval 59"/>
          <p:cNvSpPr/>
          <p:nvPr/>
        </p:nvSpPr>
        <p:spPr>
          <a:xfrm>
            <a:off x="3028972" y="189534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63194" y="2152512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4" name="Oval 63"/>
          <p:cNvSpPr/>
          <p:nvPr/>
        </p:nvSpPr>
        <p:spPr>
          <a:xfrm>
            <a:off x="2463194" y="2152512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5" name="Oval 64"/>
          <p:cNvSpPr/>
          <p:nvPr/>
        </p:nvSpPr>
        <p:spPr>
          <a:xfrm>
            <a:off x="2154589" y="2495407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6" name="Oval 65"/>
          <p:cNvSpPr/>
          <p:nvPr/>
        </p:nvSpPr>
        <p:spPr>
          <a:xfrm>
            <a:off x="1897417" y="2966888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3" name="Oval 72"/>
          <p:cNvSpPr/>
          <p:nvPr/>
        </p:nvSpPr>
        <p:spPr>
          <a:xfrm>
            <a:off x="7555188" y="3009750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5" name="Oval 74"/>
          <p:cNvSpPr/>
          <p:nvPr/>
        </p:nvSpPr>
        <p:spPr>
          <a:xfrm>
            <a:off x="6577937" y="2066788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6" name="Oval 75"/>
          <p:cNvSpPr/>
          <p:nvPr/>
        </p:nvSpPr>
        <p:spPr>
          <a:xfrm>
            <a:off x="5806423" y="1766755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8" name="Oval 77"/>
          <p:cNvSpPr/>
          <p:nvPr/>
        </p:nvSpPr>
        <p:spPr>
          <a:xfrm>
            <a:off x="5137777" y="1595307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9" name="TextBox 78"/>
          <p:cNvSpPr txBox="1"/>
          <p:nvPr/>
        </p:nvSpPr>
        <p:spPr>
          <a:xfrm>
            <a:off x="4160526" y="114338"/>
            <a:ext cx="565777" cy="338235"/>
          </a:xfrm>
          <a:prstGeom prst="rect">
            <a:avLst/>
          </a:prstGeom>
          <a:noFill/>
        </p:spPr>
        <p:txBody>
          <a:bodyPr wrap="square" lIns="60643" tIns="30322" rIns="60643" bIns="30322" rtlCol="1">
            <a:spAutoFit/>
          </a:bodyPr>
          <a:lstStyle/>
          <a:p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1979712" y="594475"/>
            <a:ext cx="4752528" cy="5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748" tIns="26874" rIns="53748" bIns="2687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537479" rtl="1"/>
            <a:r>
              <a:rPr lang="en-US" altLang="zh-CN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+mn-cs"/>
              </a:rPr>
              <a:t>About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SimSun" pitchFamily="2" charset="-122"/>
              </a:rPr>
              <a:t>“Funneling Effect”</a:t>
            </a:r>
            <a:endParaRPr lang="en-US" altLang="zh-CN" dirty="0" smtClean="0">
              <a:solidFill>
                <a:srgbClr val="000000"/>
              </a:solidFill>
              <a:latin typeface="Arial"/>
              <a:ea typeface="SimSun" pitchFamily="2" charset="-122"/>
              <a:cs typeface="+mn-cs"/>
            </a:endParaRPr>
          </a:p>
          <a:p>
            <a:pPr algn="ctr" defTabSz="537479" rtl="1"/>
            <a:endParaRPr lang="en-US" altLang="zh-CN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2994" y="4453609"/>
            <a:ext cx="7920880" cy="615234"/>
          </a:xfrm>
          <a:prstGeom prst="rect">
            <a:avLst/>
          </a:prstGeom>
        </p:spPr>
        <p:txBody>
          <a:bodyPr wrap="square" lIns="60643" tIns="30322" rIns="60643" bIns="30322">
            <a:spAutoFit/>
          </a:bodyPr>
          <a:lstStyle/>
          <a:p>
            <a:pPr algn="just" rtl="0"/>
            <a:r>
              <a:rPr lang="en-US" sz="1400" dirty="0" smtClean="0"/>
              <a:t>RF Noise from CATV subscriber homes flows into the network and blocks the upstream path.</a:t>
            </a:r>
          </a:p>
          <a:p>
            <a:pPr algn="just" rtl="0"/>
            <a:r>
              <a:rPr lang="en-US" sz="800" dirty="0" smtClean="0"/>
              <a:t> </a:t>
            </a:r>
          </a:p>
          <a:p>
            <a:pPr algn="just" rtl="0"/>
            <a:r>
              <a:rPr lang="en-US" sz="1400" dirty="0" smtClean="0"/>
              <a:t>“Funneling Effect” shows the structural failing of “the last two-way signal over coax part”. </a:t>
            </a:r>
          </a:p>
        </p:txBody>
      </p:sp>
      <p:grpSp>
        <p:nvGrpSpPr>
          <p:cNvPr id="2" name="Group 134"/>
          <p:cNvGrpSpPr/>
          <p:nvPr/>
        </p:nvGrpSpPr>
        <p:grpSpPr>
          <a:xfrm>
            <a:off x="5343514" y="3824127"/>
            <a:ext cx="2540709" cy="473533"/>
            <a:chOff x="1115616" y="2780928"/>
            <a:chExt cx="6556374" cy="1511729"/>
          </a:xfrm>
        </p:grpSpPr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2924944"/>
              <a:ext cx="1155774" cy="136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7" name="Straight Connector 136"/>
            <p:cNvCxnSpPr/>
            <p:nvPr/>
          </p:nvCxnSpPr>
          <p:spPr>
            <a:xfrm flipH="1">
              <a:off x="1151351" y="3516904"/>
              <a:ext cx="4544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1151351" y="3084856"/>
              <a:ext cx="4544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1"/>
            <p:cNvGrpSpPr/>
            <p:nvPr/>
          </p:nvGrpSpPr>
          <p:grpSpPr>
            <a:xfrm flipH="1">
              <a:off x="1115616" y="2796824"/>
              <a:ext cx="1056892" cy="1008112"/>
              <a:chOff x="6948264" y="692696"/>
              <a:chExt cx="1008112" cy="936104"/>
            </a:xfrm>
          </p:grpSpPr>
          <p:sp>
            <p:nvSpPr>
              <p:cNvPr id="166" name="Rectangle 4"/>
              <p:cNvSpPr/>
              <p:nvPr/>
            </p:nvSpPr>
            <p:spPr>
              <a:xfrm>
                <a:off x="6948264" y="692696"/>
                <a:ext cx="1008112" cy="936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7" name="Isosceles Triangle 166"/>
              <p:cNvSpPr/>
              <p:nvPr/>
            </p:nvSpPr>
            <p:spPr>
              <a:xfrm rot="5400000">
                <a:off x="7524328" y="764704"/>
                <a:ext cx="360040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8" name="Isosceles Triangle 8"/>
              <p:cNvSpPr/>
              <p:nvPr/>
            </p:nvSpPr>
            <p:spPr>
              <a:xfrm rot="16200000">
                <a:off x="7524328" y="1196752"/>
                <a:ext cx="360040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4" name="Group 22"/>
              <p:cNvGrpSpPr/>
              <p:nvPr/>
            </p:nvGrpSpPr>
            <p:grpSpPr>
              <a:xfrm>
                <a:off x="7020272" y="764704"/>
                <a:ext cx="360040" cy="360040"/>
                <a:chOff x="7020272" y="764704"/>
                <a:chExt cx="360040" cy="360040"/>
              </a:xfrm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75" name="Straight Arrow Connector 10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27"/>
              <p:cNvGrpSpPr/>
              <p:nvPr/>
            </p:nvGrpSpPr>
            <p:grpSpPr>
              <a:xfrm rot="10800000">
                <a:off x="7020272" y="1196752"/>
                <a:ext cx="360040" cy="360040"/>
                <a:chOff x="7020272" y="764704"/>
                <a:chExt cx="360040" cy="360040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72" name="Straight Arrow Connector 171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0" name="Rectangle 139"/>
            <p:cNvSpPr/>
            <p:nvPr/>
          </p:nvSpPr>
          <p:spPr>
            <a:xfrm flipH="1">
              <a:off x="4074913" y="2796824"/>
              <a:ext cx="1056892" cy="1008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1" name="Isosceles Triangle 140"/>
            <p:cNvSpPr/>
            <p:nvPr/>
          </p:nvSpPr>
          <p:spPr>
            <a:xfrm rot="16200000" flipH="1">
              <a:off x="4673714" y="2879508"/>
              <a:ext cx="387735" cy="37746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2" name="Isosceles Triangle 141"/>
            <p:cNvSpPr/>
            <p:nvPr/>
          </p:nvSpPr>
          <p:spPr>
            <a:xfrm rot="5400000" flipH="1">
              <a:off x="4673714" y="3344791"/>
              <a:ext cx="387735" cy="37746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" name="Group 22"/>
            <p:cNvGrpSpPr/>
            <p:nvPr/>
          </p:nvGrpSpPr>
          <p:grpSpPr>
            <a:xfrm rot="6510759" flipH="1">
              <a:off x="4145268" y="2879508"/>
              <a:ext cx="387735" cy="377461"/>
              <a:chOff x="7020272" y="764704"/>
              <a:chExt cx="360040" cy="360040"/>
            </a:xfrm>
          </p:grpSpPr>
          <p:sp>
            <p:nvSpPr>
              <p:cNvPr id="163" name="Oval 5"/>
              <p:cNvSpPr/>
              <p:nvPr/>
            </p:nvSpPr>
            <p:spPr>
              <a:xfrm>
                <a:off x="7020272" y="764704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64" name="Straight Arrow Connector 163"/>
              <p:cNvCxnSpPr/>
              <p:nvPr/>
            </p:nvCxnSpPr>
            <p:spPr>
              <a:xfrm>
                <a:off x="7164000" y="817431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>
                <a:off x="7092280" y="864000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7"/>
            <p:cNvGrpSpPr/>
            <p:nvPr/>
          </p:nvGrpSpPr>
          <p:grpSpPr>
            <a:xfrm rot="17236671" flipH="1">
              <a:off x="4145268" y="3344791"/>
              <a:ext cx="387735" cy="377461"/>
              <a:chOff x="7020272" y="764704"/>
              <a:chExt cx="360040" cy="36004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7020272" y="764704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>
                <a:off x="7164000" y="817431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7092280" y="864000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51"/>
            <p:cNvGrpSpPr/>
            <p:nvPr/>
          </p:nvGrpSpPr>
          <p:grpSpPr>
            <a:xfrm flipH="1">
              <a:off x="3158940" y="2780928"/>
              <a:ext cx="598839" cy="612000"/>
              <a:chOff x="4104016" y="692696"/>
              <a:chExt cx="612000" cy="612000"/>
            </a:xfrm>
          </p:grpSpPr>
          <p:sp>
            <p:nvSpPr>
              <p:cNvPr id="155" name="Isosceles Triangle 154"/>
              <p:cNvSpPr/>
              <p:nvPr/>
            </p:nvSpPr>
            <p:spPr>
              <a:xfrm rot="5400000">
                <a:off x="4104016" y="692696"/>
                <a:ext cx="612000" cy="612000"/>
              </a:xfrm>
              <a:prstGeom prst="triangl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9" name="Group 155"/>
              <p:cNvGrpSpPr/>
              <p:nvPr/>
            </p:nvGrpSpPr>
            <p:grpSpPr>
              <a:xfrm rot="15089241">
                <a:off x="4115788" y="812547"/>
                <a:ext cx="360040" cy="360040"/>
                <a:chOff x="7020272" y="764704"/>
                <a:chExt cx="360040" cy="360040"/>
              </a:xfrm>
            </p:grpSpPr>
            <p:sp>
              <p:nvSpPr>
                <p:cNvPr id="157" name="Oval 5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58" name="Straight Arrow Connector 157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6" name="Chord 145"/>
            <p:cNvSpPr/>
            <p:nvPr/>
          </p:nvSpPr>
          <p:spPr>
            <a:xfrm rot="9437412" flipH="1">
              <a:off x="2914953" y="2974164"/>
              <a:ext cx="211378" cy="216024"/>
            </a:xfrm>
            <a:prstGeom prst="chord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H="1" flipV="1">
              <a:off x="2806643" y="2868832"/>
              <a:ext cx="140919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2806643" y="3156864"/>
              <a:ext cx="140919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 flipH="1">
              <a:off x="5695480" y="3372888"/>
              <a:ext cx="634135" cy="288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800" dirty="0">
                <a:solidFill>
                  <a:schemeClr val="tx1"/>
                </a:solidFill>
              </a:endParaRPr>
            </a:p>
          </p:txBody>
        </p:sp>
        <p:sp>
          <p:nvSpPr>
            <p:cNvPr id="150" name="Oval 5"/>
            <p:cNvSpPr/>
            <p:nvPr/>
          </p:nvSpPr>
          <p:spPr>
            <a:xfrm rot="5400000" flipH="1">
              <a:off x="5698555" y="2956902"/>
              <a:ext cx="252999" cy="2591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1" name="Straight Connector 150"/>
            <p:cNvCxnSpPr>
              <a:stCxn id="150" idx="7"/>
              <a:endCxn id="150" idx="3"/>
            </p:cNvCxnSpPr>
            <p:nvPr/>
          </p:nvCxnSpPr>
          <p:spPr>
            <a:xfrm flipH="1">
              <a:off x="5733431" y="2997028"/>
              <a:ext cx="183247" cy="1788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0" idx="1"/>
              <a:endCxn id="150" idx="5"/>
            </p:cNvCxnSpPr>
            <p:nvPr/>
          </p:nvCxnSpPr>
          <p:spPr>
            <a:xfrm flipH="1" flipV="1">
              <a:off x="5733431" y="2997028"/>
              <a:ext cx="183247" cy="1788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940000" y="3084856"/>
              <a:ext cx="493161" cy="0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329278" y="3516904"/>
              <a:ext cx="281806" cy="0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1074469" y="3352645"/>
            <a:ext cx="126989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/>
              <a:t>RF Noise </a:t>
            </a:r>
            <a:endParaRPr lang="he-IL" dirty="0"/>
          </a:p>
        </p:txBody>
      </p:sp>
      <p:sp>
        <p:nvSpPr>
          <p:cNvPr id="104" name="Oval 103"/>
          <p:cNvSpPr/>
          <p:nvPr/>
        </p:nvSpPr>
        <p:spPr>
          <a:xfrm>
            <a:off x="971600" y="348123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Rectangle 104"/>
          <p:cNvSpPr/>
          <p:nvPr/>
        </p:nvSpPr>
        <p:spPr>
          <a:xfrm>
            <a:off x="683568" y="3289548"/>
            <a:ext cx="8100000" cy="1008112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TextBox 108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 0.00578 C -0.00074 0.01669 -0.00099 0.0276 -0.00112 0.03851 C -0.00174 0.07289 -0.00161 0.06314 -0.00657 0.0719 C -0.00719 0.07404 -0.01488 0.07752 -0.01686 0.07768 C -0.02517 0.07818 -0.02927 0.08115 -0.03757 0.08132 C -0.03993 0.0833 -0.04005 0.08611 -0.04092 0.08942 C -0.03981 0.12512 -0.04824 0.12512 -0.03001 0.1228 C -0.02964 0.1228 -0.01587 0.12314 -0.01525 0.1228 C 0.00248 0.12347 0.00905 0.12429 0.02666 0.12495 C 0.03175 0.12694 0.03088 0.1228 0.04254 0.1228 C 0.05506 0.1228 0.06275 0.12545 0.07527 0.12561 C 0.07689 0.12925 0.07825 0.13305 0.08011 0.13652 C 0.08135 0.14247 0.08073 0.13801 0.08011 0.14826 C 0.07974 0.15504 0.08048 0.17421 0.07738 0.18016 C 0.078 0.20413 0.07899 0.20776 0.07738 0.23404 C 0.07775 0.24297 0.08036 0.26561 0.0785 0.27388 C 0.07763 0.30132 0.07751 0.32859 0.078 0.35603 C 0.07825 0.36644 0.07813 0.37685 0.0785 0.38727 C 0.07912 0.40396 0.07924 0.40743 0.09102 0.40842 C 0.09425 0.40876 0.09759 0.40892 0.10082 0.40909 C 0.11086 0.4109 0.12004 0.40793 0.13083 0.40842 C 0.14435 0.41074 0.1565 0.4076 0.17014 0.4076 " pathEditMode="relative" rAng="0" ptsTypes="ffffffffffffffffffffff">
                                      <p:cBhvr>
                                        <p:cTn id="6" dur="4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8 -0.00066 C 4.7619E-6 0.00133 -0.00124 0.00959 -0.00087 0.01174 C -0.0005 0.01389 0.00074 0.00959 0.00186 0.0124 C 0.0021 0.01719 0.00198 0.02628 0.0062 0.02843 C 0.00731 0.03224 0.01264 0.03339 0.0155 0.03356 C 0.02207 0.03405 0.02852 0.03405 0.03509 0.03422 C 0.04898 0.03752 0.03125 0.07174 0.04216 0.07934 C 0.05233 0.07868 0.05307 0.07918 0.06014 0.07703 C 0.08705 0.07785 0.11247 0.07885 0.13975 0.07934 C 0.15265 0.08 0.14868 0.07835 0.15563 0.08298 C 0.15736 0.09538 0.15724 0.10794 0.15773 0.12066 C 0.15798 0.14447 0.15327 0.17174 0.15773 0.19339 C 0.15786 0.24199 0.15525 0.28728 0.15563 0.33587 C 0.15563 0.34116 0.16046 0.35091 0.16319 0.3562 C 0.1648 0.35951 0.17385 0.36182 0.17683 0.36199 C 0.18861 0.36248 0.20052 0.36248 0.2123 0.36265 C 0.2247 0.36331 0.23697 0.36496 0.24938 0.36496 " pathEditMode="relative" rAng="0" ptsTypes="fafffffffffffffff">
                                      <p:cBhvr>
                                        <p:cTn id="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281E-6 C 0.00012 0.00413 0.00037 0.00826 0.00049 0.01239 C 0.00111 0.04214 -0.00955 0.06512 0.00917 0.06595 C 0.01984 0.06644 0.03075 0.06495 0.04141 0.06528 C 0.04489 0.06462 0.04861 0.05801 0.05183 0.05669 C 0.05295 0.05206 0.05146 0.05685 0.05394 0.05305 C 0.05481 0.05173 0.05617 0.04876 0.05617 0.04892 C 0.05679 0.03785 0.0553 0.04049 0.06262 0.03768 C 0.06411 0.03636 0.07242 0.03305 0.07242 0.03322 C 0.09486 0.03355 0.11284 0.03173 0.13529 0.03272 C 0.15091 0.03239 0.19221 0.02661 0.21267 0.03421 C 0.21416 0.04082 0.2154 0.04776 0.21651 0.05454 C 0.21701 0.05735 0.21813 0.06314 0.21813 0.0633 C 0.2185 0.09818 0.21986 0.13355 0.21862 0.16859 C 0.21875 0.17669 0.22073 0.23752 0.21862 0.26446 C 0.21899 0.26793 0.21924 0.2752 0.22023 0.27966 C 0.22073 0.28214 0.21961 0.29404 0.21961 0.29421 C 0.21999 0.29966 0.22358 0.31454 0.2278 0.31669 C 0.23028 0.31785 0.234 0.31834 0.2366 0.31884 C 0.24801 0.31966 0.25719 0.31669 0.26872 0.31884 C 0.27591 0.32181 0.28931 0.31867 0.29662 0.319 C 0.30282 0.31966 0.30778 0.32049 0.31411 0.32049 " pathEditMode="relative" rAng="0" ptsTypes="ffffffffffffffffffffff">
                                      <p:cBhvr>
                                        <p:cTn id="10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6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86 -0.14881 C 0.32763 -0.13789 0.32949 -0.1369 0.32999 -0.11954 C 0.32924 -0.10449 0.32875 -0.10549 0.32999 -0.09011 C 0.33036 -0.08548 0.33061 -0.0825 0.33383 -0.08101 C 0.33631 -0.07754 0.3409 -0.07589 0.3445 -0.0749 C 0.34698 -0.07424 0.34958 -0.07357 0.35206 -0.07291 C 0.3533 -0.07258 0.35591 -0.07192 0.35591 -0.07175 C 0.36297 -0.07258 0.36905 -0.07672 0.36657 -0.06679 C 0.36917 -0.05605 0.37463 -0.03422 0.3657 -0.03025 C 0.36421 -0.02959 0.36124 -0.02827 0.36124 -0.0281 C 0.34189 -0.0324 0.32515 -0.02976 0.30419 -0.02926 C 0.29117 -0.02496 0.27096 -0.02662 0.26017 -0.02629 C 0.25484 -0.02397 0.25707 -0.02513 0.25335 -0.02314 C 0.24876 -0.01752 0.25038 -0.0038 0.25025 0.00215 C 0.24988 0.01819 0.24641 0.03456 0.25174 0.05076 C 0.24938 0.07028 0.24876 0.08615 0.24951 0.10748 C 0.24951 0.1217 0.24938 0.13774 0.251 0.15113 C 0.25186 0.17097 0.25273 0.18271 0.25335 0.2047 C 0.25372 0.2166 0.25075 0.23016 0.25323 0.24157 C 0.2562 0.2553 0.27642 0.25612 0.28448 0.25645 C 0.29564 0.25695 0.30667 0.25728 0.31784 0.25744 C 0.32515 0.25761 0.33259 0.25744 0.33991 0.25744 " pathEditMode="relative" rAng="0" ptsTypes="ffffffffffffffffffffff">
                                      <p:cBhvr>
                                        <p:cTn id="12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0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1 -0.00132 C 0.02381 -0.00248 0.02889 0.00232 0.04799 0.00165 C 0.05382 -0.00099 0.0625 -0.02083 0.05989 -0.02629 C 0.06076 -0.03786 0.05779 -0.05076 0.0594 -0.06217 C 0.0594 -0.062 0.06014 -0.08962 0.0682 -0.08598 C 0.08011 -0.08763 0.09065 -0.08366 0.1028 -0.08449 C 0.10565 -0.08499 0.10937 -0.09077 0.1116 -0.09309 C 0.11322 -0.09474 0.11458 -0.09821 0.11619 -0.1002 C 0.11818 -0.1083 0.12252 -0.11094 0.12835 -0.11227 C 0.13194 -0.11574 0.19754 -0.11012 0.20151 -0.11276 C 0.22358 -0.11376 0.21193 -0.11061 0.24851 -0.11177 C 0.24963 -0.10731 0.27654 -0.11409 0.2774 -0.10962 C 0.27926 -0.07325 0.27889 0.06019 0.27964 0.09474 C 0.28038 0.1293 0.28199 0.08912 0.28174 0.09739 C 0.28199 0.11293 0.27778 0.1293 0.27827 0.14484 C 0.2784 0.14997 0.27976 0.15807 0.28174 0.16237 C 0.28236 0.16369 0.28844 0.16981 0.28968 0.17031 C 0.29377 0.17427 0.31262 0.16997 0.31857 0.1708 C 0.37103 0.16948 0.32973 0.17295 0.38157 0.17295 " pathEditMode="relative" rAng="0" ptsTypes="ffffffffffffaffffff">
                                      <p:cBhvr>
                                        <p:cTn id="1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3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447 C 0.0041 0.00695 0.00323 0.01604 0.00323 0.01935 C 0.00323 0.01951 0.00868 0.04812 -0.00173 0.04994 C -0.00508 0.0506 -0.00707 0.05672 -0.01041 0.05705 C -0.01537 0.05705 -0.02269 0.05391 -0.02839 0.05506 C -0.03001 0.05821 -0.03174 0.06267 -0.03373 0.06515 C -0.0346 0.06746 -0.03174 0.06746 -0.03137 0.06928 C -0.031 0.0711 -0.03137 0.07457 -0.03137 0.07639 C -0.03137 0.07821 -0.03137 0.0792 -0.0315 0.08069 C -0.03125 0.08218 -0.03261 0.084 -0.03212 0.08549 C -0.0315 0.08747 -0.03063 0.0916 -0.03063 0.09177 C -0.03026 0.09838 -0.04414 0.1002 -0.0496 0.10268 C -0.07217 0.10169 -0.0718 0.10053 -0.09449 0.09971 C -0.10516 0.09871 -0.12177 0.10301 -0.13244 0.10169 C -0.13938 0.09954 -0.14323 0.1007 -0.1498 0.10318 C -0.15091 0.10946 -0.15067 0.11624 -0.1498 0.12252 C -0.1493 0.17312 -0.15215 0.22338 -0.15141 0.27398 C -0.15129 0.28522 -0.15141 0.3011 -0.14843 0.31118 C -0.14732 0.32127 -0.15042 0.35698 -0.14918 0.36707 C -0.14868 0.37732 -0.14261 0.37633 -0.13703 0.38443 C -0.13678 0.38542 -0.14112 0.38244 -0.1405 0.38311 C -0.13988 0.38393 -0.13492 0.38476 -0.13417 0.38526 C -0.13281 0.38641 -0.13033 0.38559 -0.12859 0.38641 C -0.12661 0.3874 -0.12252 0.3884 -0.12252 0.38856 C -0.10255 0.3879 -0.08246 0.38641 -0.0625 0.38641 " pathEditMode="relative" rAng="0" ptsTypes="ffffffaafffffffffffffffff">
                                      <p:cBhvr>
                                        <p:cTn id="1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571E-6 -3.38624E-6 C -0.00347 0.01389 1.78571E-6 -0.00115 1.78571E-6 0.03671 C 1.78571E-6 0.03902 0.00087 0.04266 -0.00075 0.04365 C -0.00434 0.04597 -0.00757 0.04895 -0.01153 0.04928 C -0.02245 0.04828 -0.02989 0.04795 -0.0413 0.04729 C -0.06362 0.04878 -0.1162 0.0501 -0.14249 0.04928 C -0.16902 0.04895 -0.18577 0.0458 -0.20052 0.04531 C -0.21119 0.04713 -0.22074 0.04564 -0.2314 0.04663 C -0.23388 0.04878 -0.23797 0.05705 -0.23884 0.06052 C -0.23934 0.0625 -0.23549 0.06796 -0.23549 0.06813 C -0.23475 0.07755 -0.23748 0.08598 -0.23512 0.09524 C -0.23128 0.15195 -0.23326 0.20916 -0.23586 0.26588 C -0.23562 0.27679 -0.23661 0.2958 -0.23214 0.30754 C -0.23016 0.313 -0.23202 0.32755 -0.22805 0.33102 C -0.22656 0.33234 -0.21317 0.33383 -0.21317 0.334 C -0.19531 0.33301 -0.20523 0.3335 -0.19755 0.33003 C -0.18552 0.33102 -0.17423 0.3302 -0.1622 0.33135 C -0.15662 0.33433 -0.15104 0.33433 -0.14509 0.33433 " pathEditMode="relative" rAng="0" ptsTypes="fffffaffffffffffff">
                                      <p:cBhvr>
                                        <p:cTn id="1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8624E-6 C -0.02343 -0.00116 -0.01252 -0.00496 -0.03807 -0.00563 C -0.04848 -0.00695 -0.05692 -0.00463 -0.06411 -0.00463 C -0.0713 -0.00463 -0.07837 -0.00563 -0.0811 -0.00596 C -0.08445 -0.00662 -0.07899 -0.00612 -0.08048 -0.00662 C -0.08197 -0.00711 -0.08705 -0.00844 -0.09003 -0.00893 C -0.09412 -0.01257 -0.09623 -0.00447 -0.09834 -0.00959 C -0.0992 -0.01174 -0.10131 -0.01968 -0.10131 -0.01951 C -0.10255 -0.03357 -0.10094 -0.0463 -0.10206 -0.06019 C -0.1023 -0.06879 -0.0992 -0.07871 -0.0997 -0.0873 C -0.0997 -0.0883 -0.10032 -0.08929 -0.10044 -0.09028 C -0.10069 -0.09293 -0.0997 -0.10202 -0.10268 -0.10516 C -0.1059 -0.10863 -0.11322 -0.11508 -0.11694 -0.11574 C -0.12649 -0.11641 -0.1405 -0.11591 -0.1586 -0.11475 C -0.17671 -0.11508 -0.19605 -0.11756 -0.22557 -0.11773 C -0.26079 -0.11773 -0.30047 -0.11607 -0.33569 -0.11574 C -0.34151 -0.10533 -0.33779 -0.08532 -0.34077 -0.07342 C -0.34325 -0.01356 -0.34077 0.04712 -0.34151 0.10714 C -0.34114 0.12136 -0.34313 0.13773 -0.33631 0.1498 C -0.33507 0.15492 -0.33569 0.16451 -0.33333 0.16766 C -0.33209 0.16931 -0.33035 0.1703 -0.32887 0.17162 C -0.3275 0.17278 -0.3244 0.17361 -0.3244 0.17377 C -0.25818 0.17245 -0.2867 0.17262 -0.23884 0.17262 " pathEditMode="relative" rAng="0" ptsTypes="ffafaffffffffafffffffff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2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 0.00578 C -0.00074 0.01669 -0.00099 0.0276 -0.00112 0.03851 C -0.00174 0.07289 -0.00161 0.06314 -0.00657 0.0719 C -0.00719 0.07404 -0.01488 0.07752 -0.01686 0.07768 C -0.02517 0.07818 -0.02927 0.08115 -0.03757 0.08132 C -0.03993 0.0833 -0.04005 0.08611 -0.04092 0.08942 C -0.03981 0.12512 -0.04824 0.12512 -0.03001 0.1228 C -0.02964 0.1228 -0.01587 0.12314 -0.01525 0.1228 C 0.00248 0.12347 0.00905 0.12429 0.02666 0.12495 C 0.03175 0.12694 0.03088 0.1228 0.04254 0.1228 C 0.05506 0.1228 0.06275 0.12545 0.07527 0.12561 C 0.07689 0.12925 0.07825 0.13305 0.08011 0.13652 C 0.08135 0.14247 0.08073 0.13801 0.08011 0.14826 C 0.07974 0.15504 0.08048 0.17421 0.07738 0.18016 C 0.078 0.20413 0.07899 0.20776 0.07738 0.23404 C 0.07775 0.24297 0.08036 0.26561 0.0785 0.27388 C 0.07763 0.30132 0.07751 0.32859 0.078 0.35603 C 0.07825 0.36644 0.07813 0.37685 0.0785 0.38727 C 0.07912 0.40396 0.07924 0.40743 0.09102 0.40842 C 0.09425 0.40876 0.09759 0.40892 0.10082 0.40909 C 0.11086 0.4109 0.12004 0.40793 0.13083 0.40842 C 0.14435 0.41074 0.1565 0.4076 0.17014 0.4076 " pathEditMode="relative" rAng="0" ptsTypes="ffffffffffffffffffffff">
                                      <p:cBhvr>
                                        <p:cTn id="22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37 -0.00066 C 2.61905E-6 0.00133 -0.00124 0.00959 -0.00087 0.01174 C -0.0005 0.01389 0.00074 0.00959 0.00186 0.0124 C 0.00211 0.01719 0.00198 0.02628 0.0062 0.02843 C 0.00731 0.03224 0.01265 0.03339 0.0155 0.03356 C 0.02207 0.03405 0.02852 0.03405 0.03509 0.03422 C 0.04898 0.03752 0.03125 0.07174 0.04216 0.07934 C 0.05233 0.07868 0.05307 0.07918 0.06014 0.07703 C 0.08705 0.07785 0.11247 0.07885 0.13975 0.07934 C 0.15265 0.08 0.14521 0.07885 0.15216 0.08347 C 0.15389 0.09587 0.15736 0.10728 0.15786 0.12 C 0.15811 0.14381 0.15327 0.17174 0.15774 0.19339 C 0.15786 0.24199 0.15526 0.28711 0.15563 0.33571 C 0.15563 0.341 0.16046 0.35075 0.16319 0.35604 C 0.1648 0.35934 0.17386 0.36166 0.17683 0.36182 C 0.18861 0.36232 0.20052 0.36232 0.2123 0.36248 C 0.2247 0.36314 0.23698 0.3648 0.24938 0.3648 " pathEditMode="relative" rAng="0" ptsTypes="fafffffffffffffff">
                                      <p:cBhvr>
                                        <p:cTn id="24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4.6281E-6 C 0.00012 0.00413 0.00037 0.00826 0.00049 0.01239 C 0.00111 0.04214 -0.00955 0.06512 0.00917 0.06595 C 0.01984 0.06644 0.03075 0.06495 0.04141 0.06528 C 0.04489 0.06462 0.04861 0.05801 0.05183 0.05669 C 0.05295 0.05206 0.05146 0.05685 0.05394 0.05305 C 0.05481 0.05173 0.05617 0.04876 0.05617 0.04892 C 0.05679 0.03785 0.0553 0.04049 0.06262 0.03768 C 0.06411 0.03636 0.07242 0.03305 0.07242 0.03322 C 0.09486 0.03355 0.11284 0.03173 0.13529 0.03272 C 0.15091 0.03239 0.19221 0.02661 0.21267 0.03421 C 0.21416 0.04082 0.2154 0.04776 0.21651 0.05454 C 0.21701 0.05735 0.21813 0.06314 0.21813 0.0633 C 0.2185 0.09818 0.21986 0.13355 0.21862 0.16859 C 0.21875 0.17669 0.22073 0.23752 0.21862 0.26446 C 0.21899 0.26793 0.21924 0.2752 0.22023 0.27966 C 0.22073 0.28214 0.21961 0.29404 0.21961 0.29421 C 0.21999 0.29966 0.22358 0.31454 0.2278 0.31669 C 0.23028 0.31785 0.234 0.31834 0.2366 0.31884 C 0.24801 0.31966 0.25719 0.31669 0.26872 0.31884 C 0.27591 0.32181 0.28931 0.31867 0.29662 0.319 C 0.30282 0.31966 0.30778 0.32049 0.31411 0.32049 " pathEditMode="relative" rAng="0" ptsTypes="ffffffffffffffffffffff">
                                      <p:cBhvr>
                                        <p:cTn id="2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6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4.6281E-6 C 0.00012 0.00413 0.00037 0.00826 0.00049 0.01239 C 0.00111 0.04214 -0.00955 0.06512 0.00917 0.06595 C 0.01984 0.06644 0.03075 0.06495 0.04141 0.06528 C 0.04489 0.06462 0.04861 0.05801 0.05183 0.05669 C 0.05295 0.05206 0.05146 0.05685 0.05394 0.05305 C 0.05481 0.05173 0.05617 0.04876 0.05617 0.04892 C 0.05679 0.03785 0.0553 0.04049 0.06262 0.03768 C 0.06411 0.03636 0.07242 0.03305 0.07242 0.03322 C 0.09486 0.03355 0.11284 0.03173 0.13529 0.03272 C 0.15091 0.03239 0.19221 0.02661 0.21267 0.03421 C 0.21416 0.04082 0.2154 0.04776 0.21651 0.05454 C 0.21701 0.05735 0.21813 0.06314 0.21813 0.0633 C 0.2185 0.09818 0.21986 0.13355 0.21862 0.16859 C 0.21875 0.17669 0.22073 0.23752 0.21862 0.26446 C 0.21899 0.26793 0.21924 0.2752 0.22023 0.27966 C 0.22073 0.28214 0.21961 0.29404 0.21961 0.29421 C 0.21999 0.29966 0.22358 0.31454 0.2278 0.31669 C 0.23028 0.31785 0.234 0.31834 0.2366 0.31884 C 0.24801 0.31966 0.25719 0.31669 0.26872 0.31884 C 0.27591 0.32181 0.28931 0.31867 0.29662 0.319 C 0.30282 0.31966 0.30778 0.32049 0.31411 0.32049 " pathEditMode="relative" rAng="0" ptsTypes="ffffffffffffffffffffff">
                                      <p:cBhvr>
                                        <p:cTn id="2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6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086 -0.14881 C 0.32763 -0.13789 0.32949 -0.1369 0.32999 -0.11954 C 0.32924 -0.10449 0.32875 -0.10549 0.32999 -0.09011 C 0.33036 -0.08548 0.33061 -0.0825 0.33383 -0.08101 C 0.33631 -0.07754 0.3409 -0.07589 0.3445 -0.0749 C 0.34698 -0.07424 0.34958 -0.07357 0.35206 -0.07291 C 0.3533 -0.07258 0.35591 -0.07192 0.35591 -0.07175 C 0.36297 -0.07258 0.36905 -0.07672 0.36657 -0.06679 C 0.36917 -0.05605 0.37463 -0.03422 0.3657 -0.03025 C 0.36421 -0.02959 0.36124 -0.02827 0.36124 -0.0281 C 0.34189 -0.0324 0.32515 -0.02976 0.30419 -0.02926 C 0.29117 -0.02496 0.27096 -0.02662 0.26017 -0.02629 C 0.25484 -0.02397 0.25707 -0.02513 0.25335 -0.02314 C 0.24876 -0.01752 0.25038 -0.0038 0.25025 0.00215 C 0.24988 0.01819 0.24641 0.03456 0.25174 0.05076 C 0.24938 0.07028 0.24876 0.08615 0.24951 0.10748 C 0.24951 0.1217 0.24938 0.13774 0.251 0.15113 C 0.25186 0.17097 0.25273 0.18271 0.25335 0.2047 C 0.25372 0.2166 0.25075 0.23016 0.25323 0.24157 C 0.2562 0.2553 0.27642 0.25612 0.28448 0.25645 C 0.29564 0.25695 0.30667 0.25728 0.31784 0.25744 C 0.32515 0.25761 0.33259 0.25744 0.33991 0.25744 " pathEditMode="relative" rAng="0" ptsTypes="ffffffffffffffffffffff">
                                      <p:cBhvr>
                                        <p:cTn id="30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0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71 -0.00132 C 0.02381 -0.00248 0.02889 0.00232 0.04799 0.00165 C 0.05382 -0.00099 0.0625 -0.02083 0.05989 -0.02629 C 0.06076 -0.03786 0.05779 -0.05076 0.0594 -0.06217 C 0.0594 -0.062 0.06014 -0.08962 0.0682 -0.08598 C 0.08011 -0.08763 0.09065 -0.08366 0.1028 -0.08449 C 0.10565 -0.08499 0.10937 -0.09077 0.1116 -0.09309 C 0.11322 -0.09474 0.11458 -0.09821 0.11619 -0.1002 C 0.11818 -0.1083 0.12252 -0.11094 0.12835 -0.11227 C 0.13194 -0.11574 0.19754 -0.11012 0.20151 -0.11276 C 0.22358 -0.11376 0.21193 -0.11061 0.24851 -0.11177 C 0.24963 -0.10731 0.27654 -0.11409 0.2774 -0.10962 C 0.27926 -0.07325 0.27889 0.06019 0.27964 0.09474 C 0.28038 0.1293 0.28199 0.08912 0.28174 0.09739 C 0.28199 0.11293 0.27778 0.1293 0.27827 0.14484 C 0.2784 0.14997 0.27976 0.15807 0.28174 0.16237 C 0.28236 0.16369 0.28844 0.16981 0.28968 0.17031 C 0.29377 0.17427 0.31262 0.16997 0.31857 0.1708 C 0.37103 0.16948 0.32973 0.17295 0.38157 0.17295 " pathEditMode="relative" rAng="0" ptsTypes="ffffffffffffaffffff">
                                      <p:cBhvr>
                                        <p:cTn id="32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3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3.38624E-6 C -0.02343 -0.00116 -0.01252 -0.00496 -0.03807 -0.00563 C -0.04848 -0.00695 -0.05692 -0.00463 -0.06411 -0.00463 C -0.0713 -0.00463 -0.07837 -0.00563 -0.0811 -0.00596 C -0.08445 -0.00662 -0.07899 -0.00612 -0.08048 -0.00662 C -0.08197 -0.00711 -0.08705 -0.00844 -0.09003 -0.00893 C -0.09412 -0.01257 -0.09623 -0.00447 -0.09834 -0.00959 C -0.0992 -0.01174 -0.10131 -0.01968 -0.10131 -0.01951 C -0.10255 -0.03357 -0.10094 -0.0463 -0.10206 -0.06019 C -0.1023 -0.06879 -0.0992 -0.07871 -0.0997 -0.0873 C -0.0997 -0.0883 -0.10032 -0.08929 -0.10044 -0.09028 C -0.10069 -0.09293 -0.0997 -0.10202 -0.10268 -0.10516 C -0.1059 -0.10863 -0.11322 -0.11508 -0.11694 -0.11574 C -0.12649 -0.11641 -0.1405 -0.11591 -0.1586 -0.11475 C -0.17671 -0.11508 -0.19605 -0.11756 -0.22557 -0.11773 C -0.26079 -0.11773 -0.30047 -0.11607 -0.33569 -0.11574 C -0.34151 -0.10533 -0.33779 -0.08532 -0.34077 -0.07342 C -0.34325 -0.01356 -0.34077 0.04712 -0.34151 0.10714 C -0.34114 0.12136 -0.34313 0.13773 -0.33631 0.1498 C -0.33507 0.15492 -0.33569 0.16451 -0.33333 0.16766 C -0.33209 0.16931 -0.33035 0.1703 -0.32887 0.17162 C -0.3275 0.17278 -0.3244 0.17361 -0.3244 0.17377 C -0.25818 0.17245 -0.2867 0.17262 -0.23884 0.17262 " pathEditMode="relative" rAng="0" ptsTypes="ffafaffffffffafffffffff">
                                      <p:cBhvr>
                                        <p:cTn id="34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2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78571E-6 -3.38624E-6 C -0.00347 0.01389 1.78571E-6 -0.00115 1.78571E-6 0.03671 C 1.78571E-6 0.03902 0.00087 0.04266 -0.00075 0.04365 C -0.00434 0.04597 -0.00757 0.04895 -0.01153 0.04928 C -0.02245 0.04828 -0.02989 0.04795 -0.0413 0.04729 C -0.06362 0.04878 -0.1162 0.0501 -0.14249 0.04928 C -0.16902 0.04895 -0.18577 0.0458 -0.20052 0.04531 C -0.21119 0.04713 -0.22074 0.04564 -0.2314 0.04663 C -0.23388 0.04878 -0.23797 0.05705 -0.23884 0.06052 C -0.23934 0.0625 -0.23549 0.06796 -0.23549 0.06813 C -0.23475 0.07755 -0.23748 0.08598 -0.23512 0.09524 C -0.23128 0.15195 -0.23326 0.20916 -0.23586 0.26588 C -0.23562 0.27679 -0.23661 0.2958 -0.23214 0.30754 C -0.23016 0.313 -0.23202 0.32755 -0.22805 0.33102 C -0.22656 0.33234 -0.21317 0.33383 -0.21317 0.334 C -0.19531 0.33301 -0.20523 0.3335 -0.19755 0.33003 C -0.18552 0.33102 -0.17423 0.3302 -0.1622 0.33135 C -0.15662 0.33433 -0.15104 0.33433 -0.14509 0.33433 " pathEditMode="relative" rAng="0" ptsTypes="fffffaffffffffffff">
                                      <p:cBhvr>
                                        <p:cTn id="3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167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86 0.00447 C 0.0041 0.00695 0.00323 0.01604 0.00323 0.01935 C 0.00323 0.01951 0.00868 0.04812 -0.00173 0.04994 C -0.00508 0.0506 -0.00707 0.05672 -0.01041 0.05705 C -0.01537 0.05705 -0.02269 0.05391 -0.02839 0.05506 C -0.03001 0.05821 -0.03174 0.06267 -0.03373 0.06515 C -0.0346 0.06746 -0.03174 0.06746 -0.03137 0.06928 C -0.031 0.0711 -0.03137 0.07457 -0.03137 0.07639 C -0.03137 0.07821 -0.03137 0.0792 -0.0315 0.08069 C -0.03125 0.08218 -0.03261 0.084 -0.03212 0.08549 C -0.0315 0.08747 -0.03063 0.0916 -0.03063 0.09177 C -0.03026 0.09838 -0.04414 0.1002 -0.0496 0.10268 C -0.07217 0.10169 -0.0718 0.10053 -0.09449 0.09971 C -0.10516 0.09871 -0.12177 0.10301 -0.13244 0.10169 C -0.13938 0.09954 -0.14323 0.1007 -0.1498 0.10318 C -0.15091 0.10946 -0.15067 0.11624 -0.1498 0.12252 C -0.1493 0.17312 -0.15215 0.22338 -0.15141 0.27398 C -0.15129 0.28522 -0.15141 0.3011 -0.14843 0.31118 C -0.14732 0.32127 -0.15042 0.35698 -0.14918 0.36707 C -0.14868 0.37732 -0.14261 0.37633 -0.13703 0.38443 C -0.13678 0.38542 -0.14112 0.38244 -0.1405 0.38311 C -0.13988 0.38393 -0.13492 0.38476 -0.13417 0.38526 C -0.13281 0.38641 -0.13033 0.38559 -0.12859 0.38641 C -0.12661 0.3874 -0.12252 0.3884 -0.12252 0.38856 C -0.10255 0.3879 -0.08246 0.38641 -0.0625 0.38641 " pathEditMode="relative" rAng="0" ptsTypes="ffffffaafffffffffffffffff">
                                      <p:cBhvr>
                                        <p:cTn id="3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2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508E-6 2.97521E-6 C -0.00161 0.00876 0.00223 0.02826 0.00223 0.02843 C 0.00297 0.0395 -0.00236 0.05586 0.00297 0.06644 C 0.00359 0.07008 0.00657 0.08099 0.00818 0.0833 C 0.01302 0.09058 0.02344 0.08661 0.03026 0.08793 C 0.03509 0.08991 0.03869 0.08595 0.03993 0.0871 C 0.04117 0.08826 0.03844 0.08843 0.03794 0.0952 C 0.0377 0.10611 0.03881 0.11719 0.0372 0.12793 C 0.03695 0.12991 0.03422 0.12925 0.03274 0.12991 C 0.02976 0.13124 0.02691 0.1314 0.02381 0.1319 C 0.00533 0.13107 -0.01116 0.13074 -0.02976 0.12991 C -0.04353 0.12826 -0.05593 0.12909 -0.06994 0.12991 C -0.07577 0.13256 -0.07552 0.13785 -0.07775 0.14496 C -0.07974 0.14843 -0.07515 0.15206 -0.07602 0.15339 C -0.0754 0.15537 -0.07428 0.15454 -0.07428 0.15719 C -0.07614 0.16198 -0.07515 0.16463 -0.07602 0.16942 C -0.07713 0.17504 -0.07701 0.18148 -0.07837 0.18694 C -0.07788 0.19934 -0.07713 0.20363 -0.07837 0.21206 C -0.0754 0.24446 -0.0785 0.27768 -0.07602 0.31024 C -0.07713 0.3681 -0.07552 0.36661 -0.07887 0.39405 C -0.07527 0.40115 -0.06796 0.41438 -0.06101 0.41454 C -0.03088 0.41553 -0.02121 0.41553 0.00149 0.41553 " pathEditMode="relative" rAng="0" ptsTypes="fffffafffffffaffffffff">
                                      <p:cBhvr>
                                        <p:cTn id="4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52" grpId="0" animBg="1"/>
      <p:bldP spid="53" grpId="0" animBg="1"/>
      <p:bldP spid="54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95" y="523760"/>
            <a:ext cx="8130268" cy="27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>
            <a:endCxn id="17" idx="2"/>
          </p:cNvCxnSpPr>
          <p:nvPr/>
        </p:nvCxnSpPr>
        <p:spPr>
          <a:xfrm>
            <a:off x="3749051" y="1638169"/>
            <a:ext cx="0" cy="364326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17" idx="0"/>
          </p:cNvCxnSpPr>
          <p:nvPr/>
        </p:nvCxnSpPr>
        <p:spPr>
          <a:xfrm flipV="1">
            <a:off x="3440446" y="2109650"/>
            <a:ext cx="154303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63194" y="2195374"/>
            <a:ext cx="0" cy="728652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0800000" flipH="1">
            <a:off x="3440446" y="1895340"/>
            <a:ext cx="308606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18" name="Arc 17"/>
          <p:cNvSpPr/>
          <p:nvPr/>
        </p:nvSpPr>
        <p:spPr>
          <a:xfrm rot="5400000">
            <a:off x="2763227" y="2323961"/>
            <a:ext cx="171448" cy="257171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971" y="1895341"/>
            <a:ext cx="0" cy="128586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0800000">
            <a:off x="3028972" y="1895340"/>
            <a:ext cx="205737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31841" y="2109650"/>
            <a:ext cx="205737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337578" y="2066788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23" name="Arc 22"/>
          <p:cNvSpPr/>
          <p:nvPr/>
        </p:nvSpPr>
        <p:spPr>
          <a:xfrm rot="5400000">
            <a:off x="2240337" y="2786870"/>
            <a:ext cx="214286" cy="231429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24" name="Straight Connector 23"/>
          <p:cNvCxnSpPr>
            <a:endCxn id="18" idx="2"/>
          </p:cNvCxnSpPr>
          <p:nvPr/>
        </p:nvCxnSpPr>
        <p:spPr>
          <a:xfrm>
            <a:off x="2154589" y="2538269"/>
            <a:ext cx="694363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97418" y="3009750"/>
            <a:ext cx="462909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11761" y="2495407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39" name="Arc 38"/>
          <p:cNvSpPr/>
          <p:nvPr/>
        </p:nvSpPr>
        <p:spPr>
          <a:xfrm rot="16200000">
            <a:off x="3020400" y="2323961"/>
            <a:ext cx="171448" cy="257171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2" name="Straight Connector 41"/>
          <p:cNvCxnSpPr>
            <a:endCxn id="59" idx="2"/>
          </p:cNvCxnSpPr>
          <p:nvPr/>
        </p:nvCxnSpPr>
        <p:spPr>
          <a:xfrm>
            <a:off x="3080407" y="2366822"/>
            <a:ext cx="3497531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4"/>
          </p:cNvCxnSpPr>
          <p:nvPr/>
        </p:nvCxnSpPr>
        <p:spPr>
          <a:xfrm>
            <a:off x="3389011" y="2152513"/>
            <a:ext cx="0" cy="25717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33757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5" name="Straight Connector 44"/>
          <p:cNvCxnSpPr/>
          <p:nvPr/>
        </p:nvCxnSpPr>
        <p:spPr>
          <a:xfrm>
            <a:off x="5189211" y="1638169"/>
            <a:ext cx="0" cy="364326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0800000">
            <a:off x="5189211" y="1895340"/>
            <a:ext cx="308606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343514" y="2109650"/>
            <a:ext cx="154303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0" idx="2"/>
          </p:cNvCxnSpPr>
          <p:nvPr/>
        </p:nvCxnSpPr>
        <p:spPr>
          <a:xfrm>
            <a:off x="5857857" y="1809618"/>
            <a:ext cx="0" cy="192879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10800000" flipH="1">
            <a:off x="5600687" y="1895340"/>
            <a:ext cx="257171" cy="214310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5600686" y="2109650"/>
            <a:ext cx="154303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49251" y="2109651"/>
            <a:ext cx="0" cy="25717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497818" y="2066788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57" name="Oval 56"/>
          <p:cNvSpPr/>
          <p:nvPr/>
        </p:nvSpPr>
        <p:spPr>
          <a:xfrm>
            <a:off x="549781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58" name="Straight Connector 57"/>
          <p:cNvCxnSpPr/>
          <p:nvPr/>
        </p:nvCxnSpPr>
        <p:spPr>
          <a:xfrm>
            <a:off x="6629371" y="2066788"/>
            <a:ext cx="0" cy="857238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57793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61" name="Straight Connector 60"/>
          <p:cNvCxnSpPr/>
          <p:nvPr/>
        </p:nvCxnSpPr>
        <p:spPr>
          <a:xfrm>
            <a:off x="6762857" y="3009726"/>
            <a:ext cx="822857" cy="24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5400000" flipV="1">
            <a:off x="6663686" y="2761127"/>
            <a:ext cx="214286" cy="282914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/>
          <p:nvPr/>
        </p:nvSpPr>
        <p:spPr>
          <a:xfrm>
            <a:off x="4417698" y="2323960"/>
            <a:ext cx="102869" cy="85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72" name="Straight Connector 71"/>
          <p:cNvCxnSpPr>
            <a:endCxn id="74" idx="0"/>
          </p:cNvCxnSpPr>
          <p:nvPr/>
        </p:nvCxnSpPr>
        <p:spPr>
          <a:xfrm>
            <a:off x="4469131" y="2409683"/>
            <a:ext cx="0" cy="1478724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 rot="5400000" flipV="1">
            <a:off x="4503446" y="3746950"/>
            <a:ext cx="214286" cy="282914"/>
          </a:xfrm>
          <a:prstGeom prst="arc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88" name="TextBox 87"/>
          <p:cNvSpPr txBox="1"/>
          <p:nvPr/>
        </p:nvSpPr>
        <p:spPr>
          <a:xfrm>
            <a:off x="4520566" y="2495408"/>
            <a:ext cx="668646" cy="245902"/>
          </a:xfrm>
          <a:prstGeom prst="rect">
            <a:avLst/>
          </a:prstGeom>
          <a:noFill/>
        </p:spPr>
        <p:txBody>
          <a:bodyPr wrap="square" lIns="60643" tIns="30322" rIns="60643" bIns="30322" rtlCol="1">
            <a:spAutoFit/>
          </a:bodyPr>
          <a:lstStyle/>
          <a:p>
            <a:pPr algn="l"/>
            <a:r>
              <a:rPr lang="en-US" sz="1200" dirty="0" smtClean="0"/>
              <a:t>Coax</a:t>
            </a:r>
            <a:endParaRPr lang="he-IL" sz="1200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4572000" y="3995574"/>
            <a:ext cx="771514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728571" y="1638169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4" name="Oval 93"/>
          <p:cNvSpPr/>
          <p:nvPr/>
        </p:nvSpPr>
        <p:spPr>
          <a:xfrm>
            <a:off x="3008572" y="189534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442857" y="2145117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6" name="Oval 95"/>
          <p:cNvSpPr/>
          <p:nvPr/>
        </p:nvSpPr>
        <p:spPr>
          <a:xfrm>
            <a:off x="2154589" y="2509403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7" name="Oval 96"/>
          <p:cNvSpPr/>
          <p:nvPr/>
        </p:nvSpPr>
        <p:spPr>
          <a:xfrm>
            <a:off x="1897417" y="298083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100" name="Oval 99"/>
          <p:cNvSpPr/>
          <p:nvPr/>
        </p:nvSpPr>
        <p:spPr>
          <a:xfrm>
            <a:off x="5806423" y="1766755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52" name="Oval 51"/>
          <p:cNvSpPr/>
          <p:nvPr/>
        </p:nvSpPr>
        <p:spPr>
          <a:xfrm>
            <a:off x="6577937" y="2066788"/>
            <a:ext cx="51429" cy="4286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53" name="Oval 52"/>
          <p:cNvSpPr/>
          <p:nvPr/>
        </p:nvSpPr>
        <p:spPr>
          <a:xfrm>
            <a:off x="7555188" y="3009750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54" name="Oval 53"/>
          <p:cNvSpPr/>
          <p:nvPr/>
        </p:nvSpPr>
        <p:spPr>
          <a:xfrm>
            <a:off x="3749051" y="1638169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0" name="Oval 59"/>
          <p:cNvSpPr/>
          <p:nvPr/>
        </p:nvSpPr>
        <p:spPr>
          <a:xfrm>
            <a:off x="3028972" y="189534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63194" y="2152512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4" name="Oval 63"/>
          <p:cNvSpPr/>
          <p:nvPr/>
        </p:nvSpPr>
        <p:spPr>
          <a:xfrm>
            <a:off x="2463194" y="2152512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5" name="Oval 64"/>
          <p:cNvSpPr/>
          <p:nvPr/>
        </p:nvSpPr>
        <p:spPr>
          <a:xfrm>
            <a:off x="2154589" y="2495407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6" name="Oval 65"/>
          <p:cNvSpPr/>
          <p:nvPr/>
        </p:nvSpPr>
        <p:spPr>
          <a:xfrm>
            <a:off x="1897417" y="2966888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3" name="Oval 72"/>
          <p:cNvSpPr/>
          <p:nvPr/>
        </p:nvSpPr>
        <p:spPr>
          <a:xfrm>
            <a:off x="7555188" y="3009750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5" name="Oval 74"/>
          <p:cNvSpPr/>
          <p:nvPr/>
        </p:nvSpPr>
        <p:spPr>
          <a:xfrm>
            <a:off x="6577937" y="2066788"/>
            <a:ext cx="51429" cy="4286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6" name="Oval 75"/>
          <p:cNvSpPr/>
          <p:nvPr/>
        </p:nvSpPr>
        <p:spPr>
          <a:xfrm>
            <a:off x="5806423" y="1766755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8" name="Oval 77"/>
          <p:cNvSpPr/>
          <p:nvPr/>
        </p:nvSpPr>
        <p:spPr>
          <a:xfrm>
            <a:off x="5137777" y="1595307"/>
            <a:ext cx="51429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81" name="TextBox 80"/>
          <p:cNvSpPr txBox="1"/>
          <p:nvPr/>
        </p:nvSpPr>
        <p:spPr>
          <a:xfrm>
            <a:off x="6989411" y="1423860"/>
            <a:ext cx="1182989" cy="245902"/>
          </a:xfrm>
          <a:prstGeom prst="rect">
            <a:avLst/>
          </a:prstGeom>
          <a:noFill/>
        </p:spPr>
        <p:txBody>
          <a:bodyPr wrap="square" lIns="60643" tIns="30322" rIns="60643" bIns="30322" rtlCol="1">
            <a:spAutoFit/>
          </a:bodyPr>
          <a:lstStyle/>
          <a:p>
            <a:pPr algn="l" rtl="0"/>
            <a:r>
              <a:rPr lang="en-US" sz="1200" dirty="0" smtClean="0">
                <a:solidFill>
                  <a:srgbClr val="FF0000"/>
                </a:solidFill>
              </a:rPr>
              <a:t>Upstream ON  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2994" y="4486253"/>
            <a:ext cx="7920880" cy="553679"/>
          </a:xfrm>
          <a:prstGeom prst="rect">
            <a:avLst/>
          </a:prstGeom>
        </p:spPr>
        <p:txBody>
          <a:bodyPr wrap="square" lIns="60643" tIns="30322" rIns="60643" bIns="30322">
            <a:spAutoFit/>
          </a:bodyPr>
          <a:lstStyle/>
          <a:p>
            <a:pPr algn="just" rtl="0"/>
            <a:r>
              <a:rPr lang="en-US" sz="1600" dirty="0" smtClean="0"/>
              <a:t>“Funneling Effect” limits performance of the network, slowing and interrupting the Internet connection while concealing the superiority of the CMTS-CM Model.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971600" y="3352645"/>
            <a:ext cx="2121370" cy="599031"/>
            <a:chOff x="1360240" y="5232648"/>
            <a:chExt cx="2969918" cy="1006372"/>
          </a:xfrm>
        </p:grpSpPr>
        <p:sp>
          <p:nvSpPr>
            <p:cNvPr id="85" name="Oval 84"/>
            <p:cNvSpPr/>
            <p:nvPr/>
          </p:nvSpPr>
          <p:spPr>
            <a:xfrm>
              <a:off x="1360240" y="5448672"/>
              <a:ext cx="72008" cy="72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Oval 85"/>
            <p:cNvSpPr/>
            <p:nvPr/>
          </p:nvSpPr>
          <p:spPr>
            <a:xfrm>
              <a:off x="1360240" y="5880720"/>
              <a:ext cx="72000" cy="7200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04257" y="5232648"/>
              <a:ext cx="177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smtClean="0"/>
                <a:t>RF Noise </a:t>
              </a:r>
              <a:endParaRPr lang="he-IL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04257" y="5592689"/>
              <a:ext cx="28259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smtClean="0"/>
                <a:t>Upstream signal </a:t>
              </a:r>
              <a:endParaRPr lang="he-IL" dirty="0"/>
            </a:p>
          </p:txBody>
        </p:sp>
      </p:grpSp>
      <p:grpSp>
        <p:nvGrpSpPr>
          <p:cNvPr id="3" name="Group 97"/>
          <p:cNvGrpSpPr/>
          <p:nvPr/>
        </p:nvGrpSpPr>
        <p:grpSpPr>
          <a:xfrm>
            <a:off x="5343514" y="3824127"/>
            <a:ext cx="2540709" cy="473533"/>
            <a:chOff x="1115616" y="2780928"/>
            <a:chExt cx="6556374" cy="1511729"/>
          </a:xfrm>
        </p:grpSpPr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2924944"/>
              <a:ext cx="1155774" cy="136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1" name="Straight Connector 100"/>
            <p:cNvCxnSpPr/>
            <p:nvPr/>
          </p:nvCxnSpPr>
          <p:spPr>
            <a:xfrm flipH="1">
              <a:off x="1151351" y="3516904"/>
              <a:ext cx="4544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1151351" y="3084856"/>
              <a:ext cx="4544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1"/>
            <p:cNvGrpSpPr/>
            <p:nvPr/>
          </p:nvGrpSpPr>
          <p:grpSpPr>
            <a:xfrm flipH="1">
              <a:off x="1115616" y="2796824"/>
              <a:ext cx="1056892" cy="1008112"/>
              <a:chOff x="6948264" y="692696"/>
              <a:chExt cx="1008112" cy="936104"/>
            </a:xfrm>
          </p:grpSpPr>
          <p:sp>
            <p:nvSpPr>
              <p:cNvPr id="130" name="Rectangle 4"/>
              <p:cNvSpPr/>
              <p:nvPr/>
            </p:nvSpPr>
            <p:spPr>
              <a:xfrm>
                <a:off x="6948264" y="692696"/>
                <a:ext cx="1008112" cy="936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 rot="5400000">
                <a:off x="7524328" y="764704"/>
                <a:ext cx="360040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2" name="Isosceles Triangle 8"/>
              <p:cNvSpPr/>
              <p:nvPr/>
            </p:nvSpPr>
            <p:spPr>
              <a:xfrm rot="16200000">
                <a:off x="7524328" y="1196752"/>
                <a:ext cx="360040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5" name="Group 22"/>
              <p:cNvGrpSpPr/>
              <p:nvPr/>
            </p:nvGrpSpPr>
            <p:grpSpPr>
              <a:xfrm>
                <a:off x="7020272" y="764704"/>
                <a:ext cx="360040" cy="360040"/>
                <a:chOff x="7020272" y="764704"/>
                <a:chExt cx="360040" cy="360040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39" name="Straight Arrow Connector 10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27"/>
              <p:cNvGrpSpPr/>
              <p:nvPr/>
            </p:nvGrpSpPr>
            <p:grpSpPr>
              <a:xfrm rot="10800000">
                <a:off x="7020272" y="1196752"/>
                <a:ext cx="360040" cy="360040"/>
                <a:chOff x="7020272" y="764704"/>
                <a:chExt cx="360040" cy="360040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36" name="Straight Arrow Connector 135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" name="Rectangle 103"/>
            <p:cNvSpPr/>
            <p:nvPr/>
          </p:nvSpPr>
          <p:spPr>
            <a:xfrm flipH="1">
              <a:off x="4074913" y="2796824"/>
              <a:ext cx="1056892" cy="1008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5" name="Isosceles Triangle 104"/>
            <p:cNvSpPr/>
            <p:nvPr/>
          </p:nvSpPr>
          <p:spPr>
            <a:xfrm rot="16200000" flipH="1">
              <a:off x="4673714" y="2879508"/>
              <a:ext cx="387735" cy="37746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6" name="Isosceles Triangle 105"/>
            <p:cNvSpPr/>
            <p:nvPr/>
          </p:nvSpPr>
          <p:spPr>
            <a:xfrm rot="5400000" flipH="1">
              <a:off x="4673714" y="3344791"/>
              <a:ext cx="387735" cy="37746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7" name="Group 22"/>
            <p:cNvGrpSpPr/>
            <p:nvPr/>
          </p:nvGrpSpPr>
          <p:grpSpPr>
            <a:xfrm rot="6510759" flipH="1">
              <a:off x="4145268" y="2879508"/>
              <a:ext cx="387735" cy="377461"/>
              <a:chOff x="7020272" y="764704"/>
              <a:chExt cx="360040" cy="360040"/>
            </a:xfrm>
          </p:grpSpPr>
          <p:sp>
            <p:nvSpPr>
              <p:cNvPr id="127" name="Oval 5"/>
              <p:cNvSpPr/>
              <p:nvPr/>
            </p:nvSpPr>
            <p:spPr>
              <a:xfrm>
                <a:off x="7020272" y="764704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7164000" y="817431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92280" y="864000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7"/>
            <p:cNvGrpSpPr/>
            <p:nvPr/>
          </p:nvGrpSpPr>
          <p:grpSpPr>
            <a:xfrm rot="17236671" flipH="1">
              <a:off x="4145268" y="3344791"/>
              <a:ext cx="387735" cy="377461"/>
              <a:chOff x="7020272" y="764704"/>
              <a:chExt cx="360040" cy="36004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7020272" y="764704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>
                <a:off x="7164000" y="817431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7092280" y="864000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51"/>
            <p:cNvGrpSpPr/>
            <p:nvPr/>
          </p:nvGrpSpPr>
          <p:grpSpPr>
            <a:xfrm flipH="1">
              <a:off x="3158940" y="2780928"/>
              <a:ext cx="598839" cy="612000"/>
              <a:chOff x="4104016" y="692696"/>
              <a:chExt cx="612000" cy="612000"/>
            </a:xfrm>
          </p:grpSpPr>
          <p:sp>
            <p:nvSpPr>
              <p:cNvPr id="119" name="Isosceles Triangle 118"/>
              <p:cNvSpPr/>
              <p:nvPr/>
            </p:nvSpPr>
            <p:spPr>
              <a:xfrm rot="5400000">
                <a:off x="4104016" y="692696"/>
                <a:ext cx="612000" cy="612000"/>
              </a:xfrm>
              <a:prstGeom prst="triangl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10" name="Group 155"/>
              <p:cNvGrpSpPr/>
              <p:nvPr/>
            </p:nvGrpSpPr>
            <p:grpSpPr>
              <a:xfrm rot="15089241">
                <a:off x="4115788" y="812547"/>
                <a:ext cx="360040" cy="360040"/>
                <a:chOff x="7020272" y="764704"/>
                <a:chExt cx="360040" cy="360040"/>
              </a:xfrm>
            </p:grpSpPr>
            <p:sp>
              <p:nvSpPr>
                <p:cNvPr id="121" name="Oval 5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2" name="Straight Arrow Connector 121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0" name="Chord 109"/>
            <p:cNvSpPr/>
            <p:nvPr/>
          </p:nvSpPr>
          <p:spPr>
            <a:xfrm rot="9437412" flipH="1">
              <a:off x="2914953" y="2974164"/>
              <a:ext cx="211378" cy="216024"/>
            </a:xfrm>
            <a:prstGeom prst="chord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 flipV="1">
              <a:off x="2806643" y="2868832"/>
              <a:ext cx="140919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806643" y="3156864"/>
              <a:ext cx="140919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 flipH="1">
              <a:off x="5695480" y="3372888"/>
              <a:ext cx="634135" cy="288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800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5"/>
            <p:cNvSpPr/>
            <p:nvPr/>
          </p:nvSpPr>
          <p:spPr>
            <a:xfrm rot="5400000" flipH="1">
              <a:off x="5698555" y="2956902"/>
              <a:ext cx="252999" cy="2591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5" name="Straight Connector 114"/>
            <p:cNvCxnSpPr>
              <a:stCxn id="114" idx="7"/>
              <a:endCxn id="114" idx="3"/>
            </p:cNvCxnSpPr>
            <p:nvPr/>
          </p:nvCxnSpPr>
          <p:spPr>
            <a:xfrm flipH="1">
              <a:off x="5733431" y="2997028"/>
              <a:ext cx="183247" cy="1788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1"/>
              <a:endCxn id="114" idx="5"/>
            </p:cNvCxnSpPr>
            <p:nvPr/>
          </p:nvCxnSpPr>
          <p:spPr>
            <a:xfrm flipH="1" flipV="1">
              <a:off x="5733431" y="2997028"/>
              <a:ext cx="183247" cy="1788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5940000" y="3084856"/>
              <a:ext cx="493161" cy="0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329278" y="3516904"/>
              <a:ext cx="281806" cy="0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0" y="594475"/>
            <a:ext cx="9144000" cy="5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748" tIns="26874" rIns="53748" bIns="2687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537479"/>
            <a:r>
              <a:rPr lang="en-US" altLang="zh-CN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+mn-cs"/>
              </a:rPr>
              <a:t>“Funneling Effect” slow down &amp; interrupt upstream transmission of the internet.</a:t>
            </a:r>
          </a:p>
          <a:p>
            <a:pPr algn="ctr" defTabSz="537479" rtl="1"/>
            <a:endParaRPr lang="en-US" altLang="zh-CN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83568" y="3289548"/>
            <a:ext cx="8100000" cy="1008112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 0.00578 C -0.00074 0.01669 -0.00099 0.0276 -0.00112 0.03851 C -0.00174 0.07289 -0.00161 0.06314 -0.00657 0.0719 C -0.00719 0.07404 -0.01488 0.07752 -0.01686 0.07768 C -0.02517 0.07818 -0.02927 0.08115 -0.03757 0.08132 C -0.03993 0.0833 -0.04005 0.08611 -0.04092 0.08942 C -0.03981 0.12512 -0.04824 0.12512 -0.03001 0.1228 C -0.02964 0.1228 -0.01587 0.12314 -0.01525 0.1228 C 0.00248 0.12347 0.00905 0.12429 0.02666 0.12495 C 0.03175 0.12694 0.03088 0.1228 0.04254 0.1228 C 0.05506 0.1228 0.06275 0.12545 0.07527 0.12561 C 0.07689 0.12925 0.07825 0.13305 0.08011 0.13652 C 0.08135 0.14247 0.08073 0.13801 0.08011 0.14826 C 0.07974 0.15504 0.08048 0.17421 0.07738 0.18016 C 0.078 0.20413 0.07899 0.20776 0.07738 0.23404 C 0.07775 0.24297 0.08036 0.26561 0.0785 0.27388 C 0.07763 0.30132 0.07751 0.32859 0.078 0.35603 C 0.07825 0.36644 0.07813 0.37685 0.0785 0.38727 C 0.07912 0.40396 0.07924 0.40743 0.09102 0.40842 C 0.09425 0.40876 0.09759 0.40892 0.10082 0.40909 C 0.11086 0.4109 0.12004 0.40793 0.13083 0.40842 C 0.14435 0.41074 0.1565 0.4076 0.17014 0.4076 " pathEditMode="relative" rAng="0" ptsTypes="ffffffffffffffffffffff">
                                      <p:cBhvr>
                                        <p:cTn id="6" dur="4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8 -0.00066 C 4.7619E-6 0.00133 -0.00124 0.00959 -0.00087 0.01174 C -0.0005 0.01389 0.00074 0.00959 0.00186 0.0124 C 0.0021 0.01719 0.00198 0.02628 0.0062 0.02843 C 0.00731 0.03224 0.01264 0.03339 0.0155 0.03356 C 0.02207 0.03405 0.02852 0.03405 0.03509 0.03422 C 0.04898 0.03752 0.03125 0.07174 0.04216 0.07934 C 0.05233 0.07868 0.05307 0.07918 0.06014 0.07703 C 0.08705 0.07785 0.11247 0.07885 0.13975 0.07934 C 0.15265 0.08 0.14868 0.07835 0.15563 0.08298 C 0.15736 0.09538 0.15724 0.10794 0.15773 0.12066 C 0.15798 0.14447 0.15327 0.17174 0.15773 0.19339 C 0.15786 0.24199 0.15525 0.28728 0.15563 0.33587 C 0.15563 0.34116 0.16046 0.35091 0.16319 0.3562 C 0.1648 0.35951 0.17385 0.36182 0.17683 0.36199 C 0.18861 0.36248 0.20052 0.36248 0.2123 0.36265 C 0.2247 0.36331 0.23697 0.36496 0.24938 0.36496 " pathEditMode="relative" rAng="0" ptsTypes="fafffffffffffffff">
                                      <p:cBhvr>
                                        <p:cTn id="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281E-6 C 0.00012 0.00413 0.00037 0.00826 0.00049 0.01239 C 0.00111 0.04214 -0.00955 0.06512 0.00917 0.06595 C 0.01984 0.06644 0.03075 0.06495 0.04141 0.06528 C 0.04489 0.06462 0.04861 0.05801 0.05183 0.05669 C 0.05295 0.05206 0.05146 0.05685 0.05394 0.05305 C 0.05481 0.05173 0.05617 0.04876 0.05617 0.04892 C 0.05679 0.03785 0.0553 0.04049 0.06262 0.03768 C 0.06411 0.03636 0.07242 0.03305 0.07242 0.03322 C 0.09486 0.03355 0.11284 0.03173 0.13529 0.03272 C 0.15091 0.03239 0.19221 0.02661 0.21267 0.03421 C 0.21416 0.04082 0.2154 0.04776 0.21651 0.05454 C 0.21701 0.05735 0.21813 0.06314 0.21813 0.0633 C 0.2185 0.09818 0.21986 0.13355 0.21862 0.16859 C 0.21875 0.17669 0.22073 0.23752 0.21862 0.26446 C 0.21899 0.26793 0.21924 0.2752 0.22023 0.27966 C 0.22073 0.28214 0.21961 0.29404 0.21961 0.29421 C 0.21999 0.29966 0.22358 0.31454 0.2278 0.31669 C 0.23028 0.31785 0.234 0.31834 0.2366 0.31884 C 0.24801 0.31966 0.25719 0.31669 0.26872 0.31884 C 0.27591 0.32181 0.28931 0.31867 0.29662 0.319 C 0.30282 0.31966 0.30778 0.32049 0.31411 0.32049 " pathEditMode="relative" rAng="0" ptsTypes="ffffffffffffffffffffff">
                                      <p:cBhvr>
                                        <p:cTn id="10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6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86 -0.14881 C 0.32763 -0.13789 0.32949 -0.1369 0.32999 -0.11954 C 0.32924 -0.10449 0.32875 -0.10549 0.32999 -0.09011 C 0.33036 -0.08548 0.33061 -0.0825 0.33383 -0.08101 C 0.33631 -0.07754 0.3409 -0.07589 0.3445 -0.0749 C 0.34698 -0.07424 0.34958 -0.07357 0.35206 -0.07291 C 0.3533 -0.07258 0.35591 -0.07192 0.35591 -0.07175 C 0.36297 -0.07258 0.36905 -0.07672 0.36657 -0.06679 C 0.36917 -0.05605 0.37463 -0.03422 0.3657 -0.03025 C 0.36421 -0.02959 0.36124 -0.02827 0.36124 -0.0281 C 0.34189 -0.0324 0.32515 -0.02976 0.30419 -0.02926 C 0.29117 -0.02496 0.27096 -0.02662 0.26017 -0.02629 C 0.25484 -0.02397 0.25707 -0.02513 0.25335 -0.02314 C 0.24876 -0.01752 0.25038 -0.0038 0.25025 0.00215 C 0.24988 0.01819 0.24641 0.03456 0.25174 0.05076 C 0.24938 0.07028 0.24876 0.08615 0.24951 0.10748 C 0.24951 0.1217 0.24938 0.13774 0.251 0.15113 C 0.25186 0.17097 0.25273 0.18271 0.25335 0.2047 C 0.25372 0.2166 0.25075 0.23016 0.25323 0.24157 C 0.2562 0.2553 0.27642 0.25612 0.28448 0.25645 C 0.29564 0.25695 0.30667 0.25728 0.31784 0.25744 C 0.32515 0.25761 0.33259 0.25744 0.33991 0.25744 " pathEditMode="relative" rAng="0" ptsTypes="ffffffffffffffffffffff">
                                      <p:cBhvr>
                                        <p:cTn id="12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0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1 -0.00132 C 0.02381 -0.00248 0.02889 0.00232 0.04799 0.00165 C 0.05382 -0.00099 0.0625 -0.02083 0.05989 -0.02629 C 0.06076 -0.03786 0.05779 -0.05076 0.0594 -0.06217 C 0.0594 -0.062 0.06014 -0.08962 0.0682 -0.08598 C 0.08011 -0.08763 0.09065 -0.08366 0.1028 -0.08449 C 0.10565 -0.08499 0.10937 -0.09077 0.1116 -0.09309 C 0.11322 -0.09474 0.11458 -0.09821 0.11619 -0.1002 C 0.11818 -0.1083 0.12252 -0.11094 0.12835 -0.11227 C 0.13194 -0.11574 0.19754 -0.11012 0.20151 -0.11276 C 0.22358 -0.11376 0.21193 -0.11061 0.24851 -0.11177 C 0.24963 -0.10731 0.27654 -0.11409 0.2774 -0.10962 C 0.27926 -0.07325 0.27889 0.06019 0.27964 0.09474 C 0.28038 0.1293 0.28199 0.08912 0.28174 0.09739 C 0.28199 0.11293 0.27778 0.1293 0.27827 0.14484 C 0.2784 0.14997 0.27976 0.15807 0.28174 0.16237 C 0.28236 0.16369 0.28844 0.16981 0.28968 0.17031 C 0.29377 0.17427 0.31262 0.16997 0.31857 0.1708 C 0.37103 0.16948 0.32973 0.17295 0.38157 0.17295 " pathEditMode="relative" rAng="0" ptsTypes="ffffffffffffaffffff">
                                      <p:cBhvr>
                                        <p:cTn id="1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3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447 C 0.0041 0.00695 0.00323 0.01604 0.00323 0.01935 C 0.00323 0.01951 0.00868 0.04812 -0.00173 0.04994 C -0.00508 0.0506 -0.00707 0.05672 -0.01041 0.05705 C -0.01537 0.05705 -0.02269 0.05391 -0.02839 0.05506 C -0.03001 0.05821 -0.03174 0.06267 -0.03373 0.06515 C -0.0346 0.06746 -0.03174 0.06746 -0.03137 0.06928 C -0.031 0.0711 -0.03137 0.07457 -0.03137 0.07639 C -0.03137 0.07821 -0.03137 0.0792 -0.0315 0.08069 C -0.03125 0.08218 -0.03261 0.084 -0.03212 0.08549 C -0.0315 0.08747 -0.03063 0.0916 -0.03063 0.09177 C -0.03026 0.09838 -0.04414 0.1002 -0.0496 0.10268 C -0.07217 0.10169 -0.0718 0.10053 -0.09449 0.09971 C -0.10516 0.09871 -0.12177 0.10301 -0.13244 0.10169 C -0.13938 0.09954 -0.14323 0.1007 -0.1498 0.10318 C -0.15091 0.10946 -0.15067 0.11624 -0.1498 0.12252 C -0.1493 0.17312 -0.15215 0.22338 -0.15141 0.27398 C -0.15129 0.28522 -0.15141 0.3011 -0.14843 0.31118 C -0.14732 0.32127 -0.15042 0.35698 -0.14918 0.36707 C -0.14868 0.37732 -0.14261 0.37633 -0.13703 0.38443 C -0.13678 0.38542 -0.14112 0.38244 -0.1405 0.38311 C -0.13988 0.38393 -0.13492 0.38476 -0.13417 0.38526 C -0.13281 0.38641 -0.13033 0.38559 -0.12859 0.38641 C -0.12661 0.3874 -0.12252 0.3884 -0.12252 0.38856 C -0.10255 0.3879 -0.08246 0.38641 -0.0625 0.38641 " pathEditMode="relative" rAng="0" ptsTypes="ffffffaafffffffffffffffff">
                                      <p:cBhvr>
                                        <p:cTn id="1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6009E-6 C -2.22222E-6 0.01416 -2.22222E-6 -0.00111 -2.22222E-6 0.03665 C -2.22222E-6 0.03887 0.00087 0.04276 -0.00069 0.0436 C -0.00434 0.04582 -0.00764 0.04887 -0.01146 0.04915 C -0.02239 0.04832 -0.02986 0.04804 -0.04132 0.04721 C -0.06354 0.04887 -0.11614 0.04998 -0.14253 0.04915 C -0.16909 0.04887 -0.18576 0.04582 -0.20052 0.04526 C -0.21111 0.04721 -0.22066 0.04554 -0.23142 0.04665 C -0.23385 0.04887 -0.23802 0.05692 -0.23889 0.06054 C -0.23941 0.06248 -0.23541 0.06803 -0.23541 0.06831 C -0.23472 0.07747 -0.2375 0.08581 -0.23507 0.09525 C -0.23125 0.1519 -0.23333 0.2091 -0.23594 0.26576 C -0.23559 0.27659 -0.23663 0.29575 -0.23212 0.30741 C -0.23021 0.31269 -0.23194 0.32741 -0.22812 0.33074 C -0.22656 0.33213 -0.21319 0.33351 -0.21319 0.33379 C -0.19531 0.33296 -0.20521 0.33324 -0.19757 0.3299 C -0.18559 0.33074 -0.1743 0.3299 -0.16215 0.33129 C -0.15659 0.33407 -0.15104 0.33407 -0.14514 0.33407 " pathEditMode="relative" rAng="0" ptsTypes="fffffaffffffffffff">
                                      <p:cBhvr>
                                        <p:cTn id="1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16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8624E-6 C -0.02343 -0.00116 -0.01252 -0.00496 -0.03807 -0.00563 C -0.04848 -0.00695 -0.05692 -0.00463 -0.06411 -0.00463 C -0.0713 -0.00463 -0.07837 -0.00563 -0.0811 -0.00596 C -0.08445 -0.00662 -0.07899 -0.00612 -0.08048 -0.00662 C -0.08197 -0.00711 -0.08705 -0.00844 -0.09003 -0.00893 C -0.09412 -0.01257 -0.09623 -0.00447 -0.09834 -0.00959 C -0.0992 -0.01174 -0.10131 -0.01968 -0.10131 -0.01951 C -0.10255 -0.03357 -0.10094 -0.0463 -0.10206 -0.06019 C -0.1023 -0.06879 -0.0992 -0.07871 -0.0997 -0.0873 C -0.0997 -0.0883 -0.10032 -0.08929 -0.10044 -0.09028 C -0.10069 -0.09293 -0.0997 -0.10202 -0.10268 -0.10516 C -0.1059 -0.10863 -0.11322 -0.11508 -0.11694 -0.11574 C -0.12649 -0.11641 -0.1405 -0.11591 -0.1586 -0.11475 C -0.17671 -0.11508 -0.19605 -0.11756 -0.22557 -0.11773 C -0.26079 -0.11773 -0.30047 -0.11607 -0.33569 -0.11574 C -0.34151 -0.10533 -0.33779 -0.08532 -0.34077 -0.07342 C -0.34325 -0.01356 -0.34077 0.04712 -0.34151 0.10714 C -0.34114 0.12136 -0.34313 0.13773 -0.33631 0.1498 C -0.33507 0.15492 -0.33569 0.16451 -0.33333 0.16766 C -0.33209 0.16931 -0.33035 0.1703 -0.32887 0.17162 C -0.3275 0.17278 -0.3244 0.17361 -0.3244 0.17377 C -0.25818 0.17245 -0.2867 0.17262 -0.23884 0.17262 " pathEditMode="relative" rAng="0" ptsTypes="ffafaffffffffafffffffff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2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 0.00578 C -0.00074 0.01669 -0.00099 0.0276 -0.00112 0.03851 C -0.00174 0.07289 -0.00161 0.06314 -0.00657 0.0719 C -0.00719 0.07404 -0.01488 0.07752 -0.01686 0.07768 C -0.02517 0.07818 -0.02927 0.08115 -0.03757 0.08132 C -0.03993 0.0833 -0.04005 0.08611 -0.04092 0.08942 C -0.03981 0.12512 -0.04824 0.12512 -0.03001 0.1228 C -0.02964 0.1228 -0.01587 0.12314 -0.01525 0.1228 C 0.00248 0.12347 0.00905 0.12429 0.02666 0.12495 C 0.03175 0.12694 0.03088 0.1228 0.04254 0.1228 C 0.05506 0.1228 0.06275 0.12545 0.07527 0.12561 C 0.07689 0.12925 0.07825 0.13305 0.08011 0.13652 C 0.08135 0.14247 0.08073 0.13801 0.08011 0.14826 C 0.07974 0.15504 0.08048 0.17421 0.07738 0.18016 C 0.078 0.20413 0.07899 0.20776 0.07738 0.23404 C 0.07775 0.24297 0.08036 0.26561 0.0785 0.27388 C 0.07763 0.30132 0.07751 0.32859 0.078 0.35603 C 0.07825 0.36644 0.07813 0.37685 0.0785 0.38727 C 0.07912 0.40396 0.07924 0.40743 0.09102 0.40842 C 0.09425 0.40876 0.09759 0.40892 0.10082 0.40909 C 0.11086 0.4109 0.12004 0.40793 0.13083 0.40842 C 0.14435 0.41074 0.1565 0.4076 0.17014 0.4076 " pathEditMode="relative" rAng="0" ptsTypes="ffffffffffffffffffffff">
                                      <p:cBhvr>
                                        <p:cTn id="22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37 -0.00066 C 2.61905E-6 0.00133 -0.00124 0.00959 -0.00087 0.01174 C -0.0005 0.01389 0.00074 0.00959 0.00186 0.0124 C 0.00211 0.01719 0.00198 0.02628 0.0062 0.02843 C 0.00731 0.03224 0.01265 0.03339 0.0155 0.03356 C 0.02207 0.03405 0.02852 0.03405 0.03509 0.03422 C 0.04898 0.03752 0.03125 0.07174 0.04216 0.07934 C 0.05233 0.07868 0.05307 0.07918 0.06014 0.07703 C 0.08705 0.07785 0.11247 0.07885 0.13975 0.07934 C 0.15265 0.08 0.14521 0.07885 0.15216 0.08347 C 0.15389 0.09587 0.15736 0.10728 0.15786 0.12 C 0.15811 0.14381 0.15327 0.17174 0.15774 0.19339 C 0.15786 0.24199 0.15526 0.28711 0.15563 0.33571 C 0.15563 0.341 0.16046 0.35075 0.16319 0.35604 C 0.1648 0.35934 0.17386 0.36166 0.17683 0.36182 C 0.18861 0.36232 0.20052 0.36232 0.2123 0.36248 C 0.2247 0.36314 0.23698 0.3648 0.24938 0.3648 " pathEditMode="relative" rAng="0" ptsTypes="fafffffffffffffff">
                                      <p:cBhvr>
                                        <p:cTn id="24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4.6281E-6 C 0.00012 0.00413 0.00037 0.00826 0.00049 0.01239 C 0.00111 0.04214 -0.00955 0.06512 0.00917 0.06595 C 0.01984 0.06644 0.03075 0.06495 0.04141 0.06528 C 0.04489 0.06462 0.04861 0.05801 0.05183 0.05669 C 0.05295 0.05206 0.05146 0.05685 0.05394 0.05305 C 0.05481 0.05173 0.05617 0.04876 0.05617 0.04892 C 0.05679 0.03785 0.0553 0.04049 0.06262 0.03768 C 0.06411 0.03636 0.07242 0.03305 0.07242 0.03322 C 0.09486 0.03355 0.11284 0.03173 0.13529 0.03272 C 0.15091 0.03239 0.19221 0.02661 0.21267 0.03421 C 0.21416 0.04082 0.2154 0.04776 0.21651 0.05454 C 0.21701 0.05735 0.21813 0.06314 0.21813 0.0633 C 0.2185 0.09818 0.21986 0.13355 0.21862 0.16859 C 0.21875 0.17669 0.22073 0.23752 0.21862 0.26446 C 0.21899 0.26793 0.21924 0.2752 0.22023 0.27966 C 0.22073 0.28214 0.21961 0.29404 0.21961 0.29421 C 0.21999 0.29966 0.22358 0.31454 0.2278 0.31669 C 0.23028 0.31785 0.234 0.31834 0.2366 0.31884 C 0.24801 0.31966 0.25719 0.31669 0.26872 0.31884 C 0.27591 0.32181 0.28931 0.31867 0.29662 0.319 C 0.30282 0.31966 0.30778 0.32049 0.31411 0.32049 " pathEditMode="relative" rAng="0" ptsTypes="ffffffffffffffffffffff">
                                      <p:cBhvr>
                                        <p:cTn id="2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6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4.6281E-6 C 0.00012 0.00413 0.00037 0.00826 0.00049 0.01239 C 0.00111 0.04214 -0.00955 0.06512 0.00917 0.06595 C 0.01984 0.06644 0.03075 0.06495 0.04141 0.06528 C 0.04489 0.06462 0.04861 0.05801 0.05183 0.05669 C 0.05295 0.05206 0.05146 0.05685 0.05394 0.05305 C 0.05481 0.05173 0.05617 0.04876 0.05617 0.04892 C 0.05679 0.03785 0.0553 0.04049 0.06262 0.03768 C 0.06411 0.03636 0.07242 0.03305 0.07242 0.03322 C 0.09486 0.03355 0.11284 0.03173 0.13529 0.03272 C 0.15091 0.03239 0.19221 0.02661 0.21267 0.03421 C 0.21416 0.04082 0.2154 0.04776 0.21651 0.05454 C 0.21701 0.05735 0.21813 0.06314 0.21813 0.0633 C 0.2185 0.09818 0.21986 0.13355 0.21862 0.16859 C 0.21875 0.17669 0.22073 0.23752 0.21862 0.26446 C 0.21899 0.26793 0.21924 0.2752 0.22023 0.27966 C 0.22073 0.28214 0.21961 0.29404 0.21961 0.29421 C 0.21999 0.29966 0.22358 0.31454 0.2278 0.31669 C 0.23028 0.31785 0.234 0.31834 0.2366 0.31884 C 0.24801 0.31966 0.25719 0.31669 0.26872 0.31884 C 0.27591 0.32181 0.28931 0.31867 0.29662 0.319 C 0.30282 0.31966 0.30778 0.32049 0.31411 0.32049 " pathEditMode="relative" rAng="0" ptsTypes="ffffffffffffffffffffff">
                                      <p:cBhvr>
                                        <p:cTn id="2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6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086 -0.14881 C 0.32763 -0.13789 0.32949 -0.1369 0.32999 -0.11954 C 0.32924 -0.10449 0.32875 -0.10549 0.32999 -0.09011 C 0.33036 -0.08548 0.33061 -0.0825 0.33383 -0.08101 C 0.33631 -0.07754 0.3409 -0.07589 0.3445 -0.0749 C 0.34698 -0.07424 0.34958 -0.07357 0.35206 -0.07291 C 0.3533 -0.07258 0.35591 -0.07192 0.35591 -0.07175 C 0.36297 -0.07258 0.36905 -0.07672 0.36657 -0.06679 C 0.36917 -0.05605 0.37463 -0.03422 0.3657 -0.03025 C 0.36421 -0.02959 0.36124 -0.02827 0.36124 -0.0281 C 0.34189 -0.0324 0.32515 -0.02976 0.30419 -0.02926 C 0.29117 -0.02496 0.27096 -0.02662 0.26017 -0.02629 C 0.25484 -0.02397 0.25707 -0.02513 0.25335 -0.02314 C 0.24876 -0.01752 0.25038 -0.0038 0.25025 0.00215 C 0.24988 0.01819 0.24641 0.03456 0.25174 0.05076 C 0.24938 0.07028 0.24876 0.08615 0.24951 0.10748 C 0.24951 0.1217 0.24938 0.13774 0.251 0.15113 C 0.25186 0.17097 0.25273 0.18271 0.25335 0.2047 C 0.25372 0.2166 0.25075 0.23016 0.25323 0.24157 C 0.2562 0.2553 0.27642 0.25612 0.28448 0.25645 C 0.29564 0.25695 0.30667 0.25728 0.31784 0.25744 C 0.32515 0.25761 0.33259 0.25744 0.33991 0.25744 " pathEditMode="relative" rAng="0" ptsTypes="ffffffffffffffffffffff">
                                      <p:cBhvr>
                                        <p:cTn id="30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0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71 -0.00132 C 0.02381 -0.00248 0.02889 0.00232 0.04799 0.00165 C 0.05382 -0.00099 0.0625 -0.02083 0.05989 -0.02629 C 0.06076 -0.03786 0.05779 -0.05076 0.0594 -0.06217 C 0.0594 -0.062 0.06014 -0.08962 0.0682 -0.08598 C 0.08011 -0.08763 0.09065 -0.08366 0.1028 -0.08449 C 0.10565 -0.08499 0.10937 -0.09077 0.1116 -0.09309 C 0.11322 -0.09474 0.11458 -0.09821 0.11619 -0.1002 C 0.11818 -0.1083 0.12252 -0.11094 0.12835 -0.11227 C 0.13194 -0.11574 0.19754 -0.11012 0.20151 -0.11276 C 0.22358 -0.11376 0.21193 -0.11061 0.24851 -0.11177 C 0.24963 -0.10731 0.27654 -0.11409 0.2774 -0.10962 C 0.27926 -0.07325 0.27889 0.06019 0.27964 0.09474 C 0.28038 0.1293 0.28199 0.08912 0.28174 0.09739 C 0.28199 0.11293 0.27778 0.1293 0.27827 0.14484 C 0.2784 0.14997 0.27976 0.15807 0.28174 0.16237 C 0.28236 0.16369 0.28844 0.16981 0.28968 0.17031 C 0.29377 0.17427 0.31262 0.16997 0.31857 0.1708 C 0.37103 0.16948 0.32973 0.17295 0.38157 0.17295 " pathEditMode="relative" rAng="0" ptsTypes="ffffffffffffaffffff">
                                      <p:cBhvr>
                                        <p:cTn id="32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3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3.38624E-6 C -0.02343 -0.00116 -0.01252 -0.00496 -0.03807 -0.00563 C -0.04848 -0.00695 -0.05692 -0.00463 -0.06411 -0.00463 C -0.0713 -0.00463 -0.07837 -0.00563 -0.0811 -0.00596 C -0.08445 -0.00662 -0.07899 -0.00612 -0.08048 -0.00662 C -0.08197 -0.00711 -0.08705 -0.00844 -0.09003 -0.00893 C -0.09412 -0.01257 -0.09623 -0.00447 -0.09834 -0.00959 C -0.0992 -0.01174 -0.10131 -0.01968 -0.10131 -0.01951 C -0.10255 -0.03357 -0.10094 -0.0463 -0.10206 -0.06019 C -0.1023 -0.06879 -0.0992 -0.07871 -0.0997 -0.0873 C -0.0997 -0.0883 -0.10032 -0.08929 -0.10044 -0.09028 C -0.10069 -0.09293 -0.0997 -0.10202 -0.10268 -0.10516 C -0.1059 -0.10863 -0.11322 -0.11508 -0.11694 -0.11574 C -0.12649 -0.11641 -0.1405 -0.11591 -0.1586 -0.11475 C -0.17671 -0.11508 -0.19605 -0.11756 -0.22557 -0.11773 C -0.26079 -0.11773 -0.30047 -0.11607 -0.33569 -0.11574 C -0.34151 -0.10533 -0.33779 -0.08532 -0.34077 -0.07342 C -0.34325 -0.01356 -0.34077 0.04712 -0.34151 0.10714 C -0.34114 0.12136 -0.34313 0.13773 -0.33631 0.1498 C -0.33507 0.15492 -0.33569 0.16451 -0.33333 0.16766 C -0.33209 0.16931 -0.33035 0.1703 -0.32887 0.17162 C -0.3275 0.17278 -0.3244 0.17361 -0.3244 0.17377 C -0.25818 0.17245 -0.2867 0.17262 -0.23884 0.17262 " pathEditMode="relative" rAng="0" ptsTypes="ffafaffffffffafffffffff">
                                      <p:cBhvr>
                                        <p:cTn id="34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2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74 0.00945 C 0.00139 0.01139 0.00295 0.01806 0.00261 0.02251 C 0.00226 0.02695 0.00052 0.03306 -2.22222E-6 0.03668 C -2.22222E-6 0.0389 0.00087 0.04279 -0.00069 0.04362 C -0.00434 0.04585 -0.00764 0.0489 -0.01146 0.04918 C -0.02239 0.04835 -0.02986 0.04807 -0.04132 0.04723 C -0.06354 0.0489 -0.11614 0.05001 -0.14253 0.04918 C -0.16909 0.0489 -0.18576 0.04585 -0.20052 0.04529 C -0.21111 0.04723 -0.22066 0.04557 -0.23142 0.04668 C -0.23385 0.0489 -0.23802 0.05696 -0.23889 0.06057 C -0.23941 0.06252 -0.23541 0.06807 -0.23541 0.06835 C -0.23472 0.07752 -0.2375 0.08586 -0.23507 0.0953 C -0.23125 0.15199 -0.23333 0.20922 -0.23594 0.26591 C -0.23559 0.27674 -0.23663 0.29591 -0.23212 0.30758 C -0.23021 0.31286 -0.23194 0.32759 -0.22812 0.33092 C -0.22656 0.33231 -0.21319 0.3337 -0.21319 0.33398 C -0.19531 0.33315 -0.20521 0.33343 -0.19757 0.33009 C -0.18559 0.33092 -0.1743 0.33009 -0.16215 0.33148 C -0.15659 0.33426 -0.15104 0.33426 -0.14514 0.33426 " pathEditMode="relative" rAng="0" ptsTypes="faffffaffffffffffff">
                                      <p:cBhvr>
                                        <p:cTn id="3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6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86 0.00447 C 0.0041 0.00695 0.00323 0.01604 0.00323 0.01935 C 0.00323 0.01951 0.00868 0.04812 -0.00173 0.04994 C -0.00508 0.0506 -0.00707 0.05672 -0.01041 0.05705 C -0.01537 0.05705 -0.02269 0.05391 -0.02839 0.05506 C -0.03001 0.05821 -0.03174 0.06267 -0.03373 0.06515 C -0.0346 0.06746 -0.03174 0.06746 -0.03137 0.06928 C -0.031 0.0711 -0.03137 0.07457 -0.03137 0.07639 C -0.03137 0.07821 -0.03137 0.0792 -0.0315 0.08069 C -0.03125 0.08218 -0.03261 0.084 -0.03212 0.08549 C -0.0315 0.08747 -0.03063 0.0916 -0.03063 0.09177 C -0.03026 0.09838 -0.04414 0.1002 -0.0496 0.10268 C -0.07217 0.10169 -0.0718 0.10053 -0.09449 0.09971 C -0.10516 0.09871 -0.12177 0.10301 -0.13244 0.10169 C -0.13938 0.09954 -0.14323 0.1007 -0.1498 0.10318 C -0.15091 0.10946 -0.15067 0.11624 -0.1498 0.12252 C -0.1493 0.17312 -0.15215 0.22338 -0.15141 0.27398 C -0.15129 0.28522 -0.15141 0.3011 -0.14843 0.31118 C -0.14732 0.32127 -0.15042 0.35698 -0.14918 0.36707 C -0.14868 0.37732 -0.14261 0.37633 -0.13703 0.38443 C -0.13678 0.38542 -0.14112 0.38244 -0.1405 0.38311 C -0.13988 0.38393 -0.13492 0.38476 -0.13417 0.38526 C -0.13281 0.38641 -0.13033 0.38559 -0.12859 0.38641 C -0.12661 0.3874 -0.12252 0.3884 -0.12252 0.38856 C -0.10255 0.3879 -0.08246 0.38641 -0.0625 0.38641 " pathEditMode="relative" rAng="0" ptsTypes="ffffffaafffffffffffffffff">
                                      <p:cBhvr>
                                        <p:cTn id="3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2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508E-6 2.97521E-6 C -0.00161 0.00876 0.00223 0.02826 0.00223 0.02843 C 0.00297 0.0395 -0.00236 0.05586 0.00297 0.06644 C 0.00359 0.07008 0.00657 0.08099 0.00818 0.0833 C 0.01302 0.09058 0.02344 0.08661 0.03026 0.08793 C 0.03509 0.08991 0.03869 0.08595 0.03993 0.0871 C 0.04117 0.08826 0.03844 0.08843 0.03794 0.0952 C 0.0377 0.10611 0.03881 0.11719 0.0372 0.12793 C 0.03695 0.12991 0.03422 0.12925 0.03274 0.12991 C 0.02976 0.13124 0.02691 0.1314 0.02381 0.1319 C 0.00533 0.13107 -0.01116 0.13074 -0.02976 0.12991 C -0.04353 0.12826 -0.05593 0.12909 -0.06994 0.12991 C -0.07577 0.13256 -0.07552 0.13785 -0.07775 0.14496 C -0.07974 0.14843 -0.07515 0.15206 -0.07602 0.15339 C -0.0754 0.15537 -0.07428 0.15454 -0.07428 0.15719 C -0.07614 0.16198 -0.07515 0.16463 -0.07602 0.16942 C -0.07713 0.17504 -0.07701 0.18148 -0.07837 0.18694 C -0.07788 0.19934 -0.07713 0.20363 -0.07837 0.21206 C -0.0754 0.24446 -0.0785 0.27768 -0.07602 0.31024 C -0.07713 0.3681 -0.07552 0.36661 -0.07887 0.39405 C -0.07527 0.40115 -0.06796 0.41438 -0.06101 0.41454 C -0.03088 0.41553 -0.02121 0.41553 0.00149 0.41553 " pathEditMode="relative" rAng="0" ptsTypes="fffffafffffffaffffffff">
                                      <p:cBhvr>
                                        <p:cTn id="4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52" grpId="0" animBg="1"/>
      <p:bldP spid="53" grpId="0" animBg="1"/>
      <p:bldP spid="54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5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683568" y="3289548"/>
            <a:ext cx="8100000" cy="1008112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5400000" flipV="1">
            <a:off x="4503446" y="3718480"/>
            <a:ext cx="214286" cy="282914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90" name="Straight Connector 89"/>
          <p:cNvCxnSpPr/>
          <p:nvPr/>
        </p:nvCxnSpPr>
        <p:spPr>
          <a:xfrm>
            <a:off x="4572000" y="3967104"/>
            <a:ext cx="771514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95" y="525600"/>
            <a:ext cx="8130268" cy="27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71"/>
          <p:cNvCxnSpPr>
            <a:endCxn id="74" idx="0"/>
          </p:cNvCxnSpPr>
          <p:nvPr/>
        </p:nvCxnSpPr>
        <p:spPr>
          <a:xfrm>
            <a:off x="4469131" y="2381213"/>
            <a:ext cx="0" cy="1478724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7" idx="2"/>
          </p:cNvCxnSpPr>
          <p:nvPr/>
        </p:nvCxnSpPr>
        <p:spPr>
          <a:xfrm>
            <a:off x="3749051" y="1609699"/>
            <a:ext cx="0" cy="36432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17" idx="0"/>
          </p:cNvCxnSpPr>
          <p:nvPr/>
        </p:nvCxnSpPr>
        <p:spPr>
          <a:xfrm flipV="1">
            <a:off x="3440446" y="2081180"/>
            <a:ext cx="154303" cy="1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63194" y="2166904"/>
            <a:ext cx="0" cy="728652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0800000" flipH="1">
            <a:off x="3440446" y="1866870"/>
            <a:ext cx="308606" cy="214310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18" name="Arc 17"/>
          <p:cNvSpPr/>
          <p:nvPr/>
        </p:nvSpPr>
        <p:spPr>
          <a:xfrm rot="5400000">
            <a:off x="2763227" y="2295491"/>
            <a:ext cx="171448" cy="257171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971" y="1866871"/>
            <a:ext cx="0" cy="12858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0800000">
            <a:off x="3028972" y="1866870"/>
            <a:ext cx="205737" cy="214310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31841" y="2081180"/>
            <a:ext cx="205737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337578" y="2038318"/>
            <a:ext cx="102869" cy="85724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23" name="Arc 22"/>
          <p:cNvSpPr/>
          <p:nvPr/>
        </p:nvSpPr>
        <p:spPr>
          <a:xfrm rot="5400000">
            <a:off x="2240337" y="2758400"/>
            <a:ext cx="214286" cy="231429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24" name="Straight Connector 23"/>
          <p:cNvCxnSpPr>
            <a:endCxn id="18" idx="2"/>
          </p:cNvCxnSpPr>
          <p:nvPr/>
        </p:nvCxnSpPr>
        <p:spPr>
          <a:xfrm>
            <a:off x="2154589" y="2509799"/>
            <a:ext cx="694363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97418" y="2981280"/>
            <a:ext cx="462909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11761" y="2466937"/>
            <a:ext cx="102869" cy="85724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39" name="Arc 38"/>
          <p:cNvSpPr/>
          <p:nvPr/>
        </p:nvSpPr>
        <p:spPr>
          <a:xfrm rot="16200000">
            <a:off x="3020400" y="2295491"/>
            <a:ext cx="171448" cy="257171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2" name="Straight Connector 41"/>
          <p:cNvCxnSpPr>
            <a:endCxn id="59" idx="2"/>
          </p:cNvCxnSpPr>
          <p:nvPr/>
        </p:nvCxnSpPr>
        <p:spPr>
          <a:xfrm>
            <a:off x="3080407" y="2338352"/>
            <a:ext cx="3497531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4"/>
          </p:cNvCxnSpPr>
          <p:nvPr/>
        </p:nvCxnSpPr>
        <p:spPr>
          <a:xfrm>
            <a:off x="3389011" y="2124043"/>
            <a:ext cx="0" cy="257171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337578" y="2295490"/>
            <a:ext cx="102869" cy="85724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5" name="Straight Connector 44"/>
          <p:cNvCxnSpPr/>
          <p:nvPr/>
        </p:nvCxnSpPr>
        <p:spPr>
          <a:xfrm>
            <a:off x="5189211" y="1609699"/>
            <a:ext cx="0" cy="385714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0800000">
            <a:off x="5189211" y="1866870"/>
            <a:ext cx="308606" cy="214310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343514" y="2081180"/>
            <a:ext cx="154303" cy="1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0" idx="2"/>
          </p:cNvCxnSpPr>
          <p:nvPr/>
        </p:nvCxnSpPr>
        <p:spPr>
          <a:xfrm>
            <a:off x="5857857" y="1781147"/>
            <a:ext cx="0" cy="21428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10800000" flipH="1">
            <a:off x="5600687" y="1866870"/>
            <a:ext cx="257171" cy="214310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5600686" y="2081180"/>
            <a:ext cx="154303" cy="1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49251" y="2081181"/>
            <a:ext cx="0" cy="257171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497818" y="2038318"/>
            <a:ext cx="102869" cy="85724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57" name="Oval 56"/>
          <p:cNvSpPr/>
          <p:nvPr/>
        </p:nvSpPr>
        <p:spPr>
          <a:xfrm>
            <a:off x="5497818" y="2295490"/>
            <a:ext cx="102869" cy="85724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58" name="Straight Connector 57"/>
          <p:cNvCxnSpPr/>
          <p:nvPr/>
        </p:nvCxnSpPr>
        <p:spPr>
          <a:xfrm>
            <a:off x="6629371" y="2038318"/>
            <a:ext cx="0" cy="857238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577938" y="2295490"/>
            <a:ext cx="102869" cy="85724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cxnSp>
        <p:nvCxnSpPr>
          <p:cNvPr id="61" name="Straight Connector 60"/>
          <p:cNvCxnSpPr/>
          <p:nvPr/>
        </p:nvCxnSpPr>
        <p:spPr>
          <a:xfrm>
            <a:off x="6762857" y="2981256"/>
            <a:ext cx="822857" cy="24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5400000" flipV="1">
            <a:off x="6663686" y="2732657"/>
            <a:ext cx="214286" cy="282914"/>
          </a:xfrm>
          <a:prstGeom prst="arc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/>
          <p:nvPr/>
        </p:nvSpPr>
        <p:spPr>
          <a:xfrm>
            <a:off x="4417698" y="2295490"/>
            <a:ext cx="102869" cy="85724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3" tIns="30317" rIns="60633" bIns="30317" rtlCol="1" anchor="ctr"/>
          <a:lstStyle/>
          <a:p>
            <a:pPr algn="ctr"/>
            <a:endParaRPr lang="he-IL"/>
          </a:p>
        </p:txBody>
      </p:sp>
      <p:sp>
        <p:nvSpPr>
          <p:cNvPr id="88" name="TextBox 87"/>
          <p:cNvSpPr txBox="1"/>
          <p:nvPr/>
        </p:nvSpPr>
        <p:spPr>
          <a:xfrm>
            <a:off x="4520566" y="2466938"/>
            <a:ext cx="668646" cy="245902"/>
          </a:xfrm>
          <a:prstGeom prst="rect">
            <a:avLst/>
          </a:prstGeom>
          <a:noFill/>
          <a:ln cmpd="sng">
            <a:noFill/>
          </a:ln>
        </p:spPr>
        <p:txBody>
          <a:bodyPr wrap="square" lIns="60643" tIns="30322" rIns="60643" bIns="30322" rtlCol="1">
            <a:spAutoFit/>
          </a:bodyPr>
          <a:lstStyle/>
          <a:p>
            <a:pPr algn="l"/>
            <a:r>
              <a:rPr lang="en-US" sz="1200" dirty="0" smtClean="0"/>
              <a:t>Coax</a:t>
            </a:r>
            <a:endParaRPr lang="he-IL" sz="1200" dirty="0"/>
          </a:p>
        </p:txBody>
      </p:sp>
      <p:sp>
        <p:nvSpPr>
          <p:cNvPr id="94" name="Oval 93"/>
          <p:cNvSpPr/>
          <p:nvPr/>
        </p:nvSpPr>
        <p:spPr>
          <a:xfrm>
            <a:off x="3008572" y="186687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1897417" y="2952361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5" name="Oval 74"/>
          <p:cNvSpPr/>
          <p:nvPr/>
        </p:nvSpPr>
        <p:spPr>
          <a:xfrm>
            <a:off x="6577937" y="2038318"/>
            <a:ext cx="51429" cy="42862"/>
          </a:xfrm>
          <a:prstGeom prst="ellipse">
            <a:avLst/>
          </a:prstGeom>
          <a:solidFill>
            <a:srgbClr val="FFFF00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81" name="Oval 80"/>
          <p:cNvSpPr/>
          <p:nvPr/>
        </p:nvSpPr>
        <p:spPr>
          <a:xfrm>
            <a:off x="6577937" y="2038318"/>
            <a:ext cx="51429" cy="42862"/>
          </a:xfrm>
          <a:prstGeom prst="ellipse">
            <a:avLst/>
          </a:prstGeom>
          <a:solidFill>
            <a:srgbClr val="FFFF00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83" name="Oval 82"/>
          <p:cNvSpPr/>
          <p:nvPr/>
        </p:nvSpPr>
        <p:spPr>
          <a:xfrm>
            <a:off x="6577937" y="2038318"/>
            <a:ext cx="51429" cy="42862"/>
          </a:xfrm>
          <a:prstGeom prst="ellipse">
            <a:avLst/>
          </a:prstGeom>
          <a:solidFill>
            <a:srgbClr val="FFFF00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4" name="Oval 63"/>
          <p:cNvSpPr/>
          <p:nvPr/>
        </p:nvSpPr>
        <p:spPr>
          <a:xfrm>
            <a:off x="2154589" y="2466937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65" name="Oval 64"/>
          <p:cNvSpPr/>
          <p:nvPr/>
        </p:nvSpPr>
        <p:spPr>
          <a:xfrm>
            <a:off x="2463194" y="2124042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73" name="Oval 72"/>
          <p:cNvSpPr/>
          <p:nvPr/>
        </p:nvSpPr>
        <p:spPr>
          <a:xfrm>
            <a:off x="3697617" y="1609699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8" name="Oval 97"/>
          <p:cNvSpPr/>
          <p:nvPr/>
        </p:nvSpPr>
        <p:spPr>
          <a:xfrm>
            <a:off x="7555188" y="2952361"/>
            <a:ext cx="51429" cy="428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99" name="Oval 98"/>
          <p:cNvSpPr/>
          <p:nvPr/>
        </p:nvSpPr>
        <p:spPr>
          <a:xfrm>
            <a:off x="5137777" y="1609699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101" name="Oval 100"/>
          <p:cNvSpPr/>
          <p:nvPr/>
        </p:nvSpPr>
        <p:spPr>
          <a:xfrm>
            <a:off x="5806423" y="1781147"/>
            <a:ext cx="51434" cy="428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103" name="Rectangle 102"/>
          <p:cNvSpPr/>
          <p:nvPr/>
        </p:nvSpPr>
        <p:spPr>
          <a:xfrm>
            <a:off x="0" y="841276"/>
            <a:ext cx="9144000" cy="2151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/>
        </p:spPr>
        <p:txBody>
          <a:bodyPr wrap="square" lIns="60643" tIns="30322" rIns="60643" bIns="30322">
            <a:spAutoFit/>
            <a:sp3d extrusionH="57150" contourW="12700">
              <a:bevelT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1000" b="1" spc="199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ULTRA –HIGH SPEED BROADBAND NETWORKS</a:t>
            </a:r>
            <a:endParaRPr lang="he-IL" sz="1000" b="1" spc="199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71165" y="1566838"/>
            <a:ext cx="1816845" cy="35362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60643" tIns="30322" rIns="60643" bIns="30322">
            <a:spAutoFit/>
          </a:bodyPr>
          <a:lstStyle/>
          <a:p>
            <a:pPr algn="ctr"/>
            <a:r>
              <a:rPr lang="en-US" sz="1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Upstream ON  </a:t>
            </a:r>
            <a:endParaRPr lang="he-IL" sz="19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6629143" y="2129032"/>
            <a:ext cx="0" cy="171429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577937" y="2038318"/>
            <a:ext cx="51429" cy="42862"/>
          </a:xfrm>
          <a:prstGeom prst="ellipse">
            <a:avLst/>
          </a:prstGeom>
          <a:solidFill>
            <a:srgbClr val="FFFF00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43" tIns="30322" rIns="60643" bIns="30322" rtlCol="1" anchor="ctr"/>
          <a:lstStyle/>
          <a:p>
            <a:pPr algn="ctr"/>
            <a:endParaRPr lang="he-IL"/>
          </a:p>
        </p:txBody>
      </p:sp>
      <p:sp>
        <p:nvSpPr>
          <p:cNvPr id="127" name="Rectangular Callout 126"/>
          <p:cNvSpPr/>
          <p:nvPr/>
        </p:nvSpPr>
        <p:spPr>
          <a:xfrm>
            <a:off x="6835109" y="2038319"/>
            <a:ext cx="514343" cy="257171"/>
          </a:xfrm>
          <a:prstGeom prst="wedgeRectCallout">
            <a:avLst>
              <a:gd name="adj1" fmla="val -72714"/>
              <a:gd name="adj2" fmla="val 7979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75" tIns="23875" rIns="23875" bIns="23875" rtlCol="1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00" b="1" dirty="0" smtClean="0">
                <a:solidFill>
                  <a:srgbClr val="30EA04"/>
                </a:solidFill>
              </a:rPr>
              <a:t>GATE</a:t>
            </a:r>
          </a:p>
          <a:p>
            <a:pPr algn="ctr"/>
            <a:r>
              <a:rPr lang="en-US" sz="900" b="1" dirty="0" smtClean="0">
                <a:solidFill>
                  <a:srgbClr val="30EA04"/>
                </a:solidFill>
              </a:rPr>
              <a:t>OPEN</a:t>
            </a:r>
          </a:p>
        </p:txBody>
      </p:sp>
      <p:grpSp>
        <p:nvGrpSpPr>
          <p:cNvPr id="11" name="Group 108"/>
          <p:cNvGrpSpPr/>
          <p:nvPr/>
        </p:nvGrpSpPr>
        <p:grpSpPr>
          <a:xfrm>
            <a:off x="971600" y="3361557"/>
            <a:ext cx="2052165" cy="504053"/>
            <a:chOff x="1360240" y="5295442"/>
            <a:chExt cx="2873034" cy="846808"/>
          </a:xfrm>
        </p:grpSpPr>
        <p:sp>
          <p:nvSpPr>
            <p:cNvPr id="110" name="Oval 109"/>
            <p:cNvSpPr/>
            <p:nvPr/>
          </p:nvSpPr>
          <p:spPr>
            <a:xfrm>
              <a:off x="1360240" y="5448672"/>
              <a:ext cx="72008" cy="72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Oval 110"/>
            <p:cNvSpPr/>
            <p:nvPr/>
          </p:nvSpPr>
          <p:spPr>
            <a:xfrm>
              <a:off x="1360240" y="5880720"/>
              <a:ext cx="72000" cy="7200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360240" y="5295442"/>
              <a:ext cx="1104600" cy="413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RF Noise .</a:t>
              </a:r>
              <a:endParaRPr lang="he-IL" sz="1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360240" y="5728599"/>
              <a:ext cx="2873034" cy="413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Cable modem -Upstream signal .</a:t>
              </a:r>
              <a:endParaRPr lang="he-IL" sz="1000" dirty="0"/>
            </a:p>
          </p:txBody>
        </p:sp>
      </p:grpSp>
      <p:grpSp>
        <p:nvGrpSpPr>
          <p:cNvPr id="12" name="Group 113"/>
          <p:cNvGrpSpPr/>
          <p:nvPr/>
        </p:nvGrpSpPr>
        <p:grpSpPr>
          <a:xfrm>
            <a:off x="5343514" y="3795657"/>
            <a:ext cx="2540709" cy="473533"/>
            <a:chOff x="1115616" y="2780928"/>
            <a:chExt cx="6556374" cy="1511729"/>
          </a:xfrm>
        </p:grpSpPr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2924944"/>
              <a:ext cx="1155774" cy="136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7" name="Straight Connector 116"/>
            <p:cNvCxnSpPr/>
            <p:nvPr/>
          </p:nvCxnSpPr>
          <p:spPr>
            <a:xfrm flipH="1">
              <a:off x="1151351" y="3516904"/>
              <a:ext cx="4544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1151351" y="3084856"/>
              <a:ext cx="4544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1"/>
            <p:cNvGrpSpPr/>
            <p:nvPr/>
          </p:nvGrpSpPr>
          <p:grpSpPr>
            <a:xfrm flipH="1">
              <a:off x="1115616" y="2796824"/>
              <a:ext cx="1056892" cy="1008112"/>
              <a:chOff x="6948264" y="692696"/>
              <a:chExt cx="1008112" cy="936104"/>
            </a:xfrm>
          </p:grpSpPr>
          <p:sp>
            <p:nvSpPr>
              <p:cNvPr id="190" name="Rectangle 4"/>
              <p:cNvSpPr/>
              <p:nvPr/>
            </p:nvSpPr>
            <p:spPr>
              <a:xfrm>
                <a:off x="6948264" y="692696"/>
                <a:ext cx="1008112" cy="936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1" name="Isosceles Triangle 190"/>
              <p:cNvSpPr/>
              <p:nvPr/>
            </p:nvSpPr>
            <p:spPr>
              <a:xfrm rot="5400000">
                <a:off x="7524328" y="764704"/>
                <a:ext cx="360040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2" name="Isosceles Triangle 8"/>
              <p:cNvSpPr/>
              <p:nvPr/>
            </p:nvSpPr>
            <p:spPr>
              <a:xfrm rot="16200000">
                <a:off x="7524328" y="1196752"/>
                <a:ext cx="360040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25" name="Group 22"/>
              <p:cNvGrpSpPr/>
              <p:nvPr/>
            </p:nvGrpSpPr>
            <p:grpSpPr>
              <a:xfrm>
                <a:off x="7020272" y="764704"/>
                <a:ext cx="360040" cy="360040"/>
                <a:chOff x="7020272" y="764704"/>
                <a:chExt cx="360040" cy="360040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99" name="Straight Arrow Connector 10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7"/>
              <p:cNvGrpSpPr/>
              <p:nvPr/>
            </p:nvGrpSpPr>
            <p:grpSpPr>
              <a:xfrm rot="10800000">
                <a:off x="7020272" y="1196752"/>
                <a:ext cx="360040" cy="360040"/>
                <a:chOff x="7020272" y="764704"/>
                <a:chExt cx="360040" cy="360040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96" name="Straight Arrow Connector 195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0" name="Rectangle 119"/>
            <p:cNvSpPr/>
            <p:nvPr/>
          </p:nvSpPr>
          <p:spPr>
            <a:xfrm flipH="1">
              <a:off x="4074913" y="2796824"/>
              <a:ext cx="1056892" cy="1008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1" name="Isosceles Triangle 120"/>
            <p:cNvSpPr/>
            <p:nvPr/>
          </p:nvSpPr>
          <p:spPr>
            <a:xfrm rot="16200000" flipH="1">
              <a:off x="4673714" y="2879508"/>
              <a:ext cx="387735" cy="37746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2" name="Isosceles Triangle 121"/>
            <p:cNvSpPr/>
            <p:nvPr/>
          </p:nvSpPr>
          <p:spPr>
            <a:xfrm rot="5400000" flipH="1">
              <a:off x="4673714" y="3344791"/>
              <a:ext cx="387735" cy="37746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7" name="Group 22"/>
            <p:cNvGrpSpPr/>
            <p:nvPr/>
          </p:nvGrpSpPr>
          <p:grpSpPr>
            <a:xfrm rot="6510759" flipH="1">
              <a:off x="4145268" y="2879508"/>
              <a:ext cx="387735" cy="377461"/>
              <a:chOff x="7020272" y="764704"/>
              <a:chExt cx="360040" cy="360040"/>
            </a:xfrm>
          </p:grpSpPr>
          <p:sp>
            <p:nvSpPr>
              <p:cNvPr id="187" name="Oval 5"/>
              <p:cNvSpPr/>
              <p:nvPr/>
            </p:nvSpPr>
            <p:spPr>
              <a:xfrm>
                <a:off x="7020272" y="764704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>
                <a:off x="7164000" y="817431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>
                <a:off x="7092280" y="864000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7"/>
            <p:cNvGrpSpPr/>
            <p:nvPr/>
          </p:nvGrpSpPr>
          <p:grpSpPr>
            <a:xfrm rot="17236671" flipH="1">
              <a:off x="4145268" y="3344791"/>
              <a:ext cx="387735" cy="377461"/>
              <a:chOff x="7020272" y="764704"/>
              <a:chExt cx="360040" cy="360040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7020272" y="764704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85" name="Straight Arrow Connector 184"/>
              <p:cNvCxnSpPr/>
              <p:nvPr/>
            </p:nvCxnSpPr>
            <p:spPr>
              <a:xfrm>
                <a:off x="7164000" y="817431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>
                <a:off x="7092280" y="864000"/>
                <a:ext cx="163297" cy="23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51"/>
            <p:cNvGrpSpPr/>
            <p:nvPr/>
          </p:nvGrpSpPr>
          <p:grpSpPr>
            <a:xfrm flipH="1">
              <a:off x="3158940" y="2780928"/>
              <a:ext cx="598839" cy="612000"/>
              <a:chOff x="4104016" y="692696"/>
              <a:chExt cx="612000" cy="612000"/>
            </a:xfrm>
          </p:grpSpPr>
          <p:sp>
            <p:nvSpPr>
              <p:cNvPr id="179" name="Isosceles Triangle 178"/>
              <p:cNvSpPr/>
              <p:nvPr/>
            </p:nvSpPr>
            <p:spPr>
              <a:xfrm rot="5400000">
                <a:off x="4104016" y="692696"/>
                <a:ext cx="612000" cy="612000"/>
              </a:xfrm>
              <a:prstGeom prst="triangl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31" name="Group 155"/>
              <p:cNvGrpSpPr/>
              <p:nvPr/>
            </p:nvGrpSpPr>
            <p:grpSpPr>
              <a:xfrm rot="15089241">
                <a:off x="4115788" y="812547"/>
                <a:ext cx="360040" cy="360040"/>
                <a:chOff x="7020272" y="764704"/>
                <a:chExt cx="360040" cy="360040"/>
              </a:xfrm>
            </p:grpSpPr>
            <p:sp>
              <p:nvSpPr>
                <p:cNvPr id="181" name="Oval 5"/>
                <p:cNvSpPr/>
                <p:nvPr/>
              </p:nvSpPr>
              <p:spPr>
                <a:xfrm>
                  <a:off x="7020272" y="764704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7164000" y="817431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>
                  <a:off x="7092280" y="864000"/>
                  <a:ext cx="163297" cy="23530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" name="Chord 127"/>
            <p:cNvSpPr/>
            <p:nvPr/>
          </p:nvSpPr>
          <p:spPr>
            <a:xfrm rot="9437412" flipH="1">
              <a:off x="2914953" y="2974164"/>
              <a:ext cx="211378" cy="216024"/>
            </a:xfrm>
            <a:prstGeom prst="chord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H="1" flipV="1">
              <a:off x="2806643" y="2868832"/>
              <a:ext cx="140919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2806643" y="3156864"/>
              <a:ext cx="140919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 flipH="1">
              <a:off x="5695480" y="3372888"/>
              <a:ext cx="634135" cy="288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800" dirty="0">
                <a:solidFill>
                  <a:schemeClr val="tx1"/>
                </a:solidFill>
              </a:endParaRPr>
            </a:p>
          </p:txBody>
        </p:sp>
        <p:sp>
          <p:nvSpPr>
            <p:cNvPr id="174" name="Oval 5"/>
            <p:cNvSpPr/>
            <p:nvPr/>
          </p:nvSpPr>
          <p:spPr>
            <a:xfrm rot="5400000" flipH="1">
              <a:off x="5698555" y="2956902"/>
              <a:ext cx="252999" cy="2591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5" name="Straight Connector 174"/>
            <p:cNvCxnSpPr>
              <a:stCxn id="174" idx="7"/>
              <a:endCxn id="174" idx="3"/>
            </p:cNvCxnSpPr>
            <p:nvPr/>
          </p:nvCxnSpPr>
          <p:spPr>
            <a:xfrm flipH="1">
              <a:off x="5733431" y="2997028"/>
              <a:ext cx="183247" cy="1788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74" idx="1"/>
              <a:endCxn id="174" idx="5"/>
            </p:cNvCxnSpPr>
            <p:nvPr/>
          </p:nvCxnSpPr>
          <p:spPr>
            <a:xfrm flipH="1" flipV="1">
              <a:off x="5733431" y="2997028"/>
              <a:ext cx="183247" cy="1788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5940000" y="3084856"/>
              <a:ext cx="493161" cy="0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329278" y="3516904"/>
              <a:ext cx="281806" cy="0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/>
          <p:cNvSpPr txBox="1"/>
          <p:nvPr/>
        </p:nvSpPr>
        <p:spPr>
          <a:xfrm>
            <a:off x="611560" y="4301768"/>
            <a:ext cx="8532440" cy="1343719"/>
          </a:xfrm>
          <a:prstGeom prst="rect">
            <a:avLst/>
          </a:prstGeom>
          <a:noFill/>
        </p:spPr>
        <p:txBody>
          <a:bodyPr wrap="square" lIns="81043" tIns="40522" rIns="81043" bIns="40522" rtlCol="1">
            <a:spAutoFit/>
          </a:bodyPr>
          <a:lstStyle/>
          <a:p>
            <a:r>
              <a:rPr lang="en-US" sz="1200" dirty="0" smtClean="0"/>
              <a:t>        </a:t>
            </a:r>
            <a:r>
              <a:rPr lang="en-US" sz="1400" dirty="0" smtClean="0"/>
              <a:t>Principle of solving “Funneling Effect” by </a:t>
            </a:r>
            <a:r>
              <a:rPr lang="en-US" sz="1400" dirty="0" err="1" smtClean="0"/>
              <a:t>safecom’s</a:t>
            </a:r>
            <a:r>
              <a:rPr lang="en-US" sz="1400" dirty="0" smtClean="0"/>
              <a:t> ingress Gate technology:</a:t>
            </a:r>
          </a:p>
          <a:p>
            <a:r>
              <a:rPr lang="en-US" sz="1400" dirty="0" smtClean="0"/>
              <a:t> </a:t>
            </a:r>
            <a:endParaRPr lang="en-US" sz="1200" dirty="0" smtClean="0"/>
          </a:p>
          <a:p>
            <a:pPr marL="303912" indent="-303912">
              <a:buFont typeface="+mj-lt"/>
              <a:buAutoNum type="arabicPeriod"/>
            </a:pPr>
            <a:r>
              <a:rPr lang="en-US" sz="1000" b="1" dirty="0" smtClean="0"/>
              <a:t>Ingress Gate opens the upstream channel only when home devices are actively transmitting.</a:t>
            </a:r>
          </a:p>
          <a:p>
            <a:pPr marL="303912" indent="-303912">
              <a:buFont typeface="+mj-lt"/>
              <a:buAutoNum type="arabicPeriod"/>
            </a:pPr>
            <a:r>
              <a:rPr lang="en-US" sz="1000" b="1" dirty="0" smtClean="0"/>
              <a:t>Ingress Gate keeps all other upstream paths closed, </a:t>
            </a:r>
            <a:r>
              <a:rPr lang="en-US" sz="1000" b="1" u="sng" dirty="0" smtClean="0">
                <a:solidFill>
                  <a:srgbClr val="0070C0"/>
                </a:solidFill>
              </a:rPr>
              <a:t>therefore  other upstream RF noise blocked  when each path at a time transmit a signal to CMTS.</a:t>
            </a:r>
            <a:endParaRPr lang="en-US" sz="1000" dirty="0" smtClean="0">
              <a:solidFill>
                <a:srgbClr val="0070C0"/>
              </a:solidFill>
            </a:endParaRPr>
          </a:p>
          <a:p>
            <a:pPr marL="303912" indent="-303912" algn="ctr"/>
            <a:endParaRPr lang="en-US" sz="1200" b="1" dirty="0" smtClean="0"/>
          </a:p>
          <a:p>
            <a:endParaRPr lang="en-US" sz="1200" dirty="0" smtClean="0"/>
          </a:p>
        </p:txBody>
      </p:sp>
      <p:grpSp>
        <p:nvGrpSpPr>
          <p:cNvPr id="201" name="Group 200"/>
          <p:cNvGrpSpPr/>
          <p:nvPr/>
        </p:nvGrpSpPr>
        <p:grpSpPr>
          <a:xfrm>
            <a:off x="2123728" y="2857500"/>
            <a:ext cx="432048" cy="246221"/>
            <a:chOff x="2987824" y="3145537"/>
            <a:chExt cx="576064" cy="328302"/>
          </a:xfrm>
        </p:grpSpPr>
        <p:sp>
          <p:nvSpPr>
            <p:cNvPr id="165" name="TextBox 164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18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3" name="Right Bracket 192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987824" y="3145537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sp>
        <p:nvSpPr>
          <p:cNvPr id="242" name="Rectangle 1"/>
          <p:cNvSpPr>
            <a:spLocks noChangeArrowheads="1"/>
          </p:cNvSpPr>
          <p:nvPr/>
        </p:nvSpPr>
        <p:spPr bwMode="auto">
          <a:xfrm>
            <a:off x="0" y="594475"/>
            <a:ext cx="9144000" cy="5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748" tIns="26874" rIns="53748" bIns="2687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537479"/>
            <a:r>
              <a:rPr lang="en-US" altLang="zh-CN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+mn-cs"/>
              </a:rPr>
              <a:t>INGRESS GATE Eliminates “Funneling Effect”</a:t>
            </a:r>
          </a:p>
          <a:p>
            <a:pPr algn="ctr" defTabSz="537479" rtl="1"/>
            <a:endParaRPr lang="en-US" altLang="zh-CN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3" name="Picture 242" descr="MC90010519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53244"/>
            <a:ext cx="1131515" cy="7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4" name="Group 243"/>
          <p:cNvGrpSpPr/>
          <p:nvPr/>
        </p:nvGrpSpPr>
        <p:grpSpPr>
          <a:xfrm>
            <a:off x="2267744" y="2395255"/>
            <a:ext cx="432048" cy="246221"/>
            <a:chOff x="2987824" y="3145537"/>
            <a:chExt cx="576064" cy="328302"/>
          </a:xfrm>
        </p:grpSpPr>
        <p:sp>
          <p:nvSpPr>
            <p:cNvPr id="245" name="TextBox 244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24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7" name="Right Bracket 246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987824" y="3145537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 rot="5400000">
            <a:off x="2822903" y="2086318"/>
            <a:ext cx="432048" cy="246221"/>
            <a:chOff x="2987823" y="3145539"/>
            <a:chExt cx="576064" cy="328302"/>
          </a:xfrm>
        </p:grpSpPr>
        <p:sp>
          <p:nvSpPr>
            <p:cNvPr id="250" name="TextBox 249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25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2" name="Right Bracket 251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987823" y="3145539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 rot="5400000">
            <a:off x="3542982" y="1798286"/>
            <a:ext cx="432048" cy="246221"/>
            <a:chOff x="2987824" y="3145537"/>
            <a:chExt cx="576064" cy="328302"/>
          </a:xfrm>
        </p:grpSpPr>
        <p:sp>
          <p:nvSpPr>
            <p:cNvPr id="255" name="TextBox 254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25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7" name="Right Bracket 256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987824" y="3145537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 rot="5400000">
            <a:off x="4952945" y="1798286"/>
            <a:ext cx="432048" cy="246221"/>
            <a:chOff x="2987824" y="3145537"/>
            <a:chExt cx="576064" cy="328302"/>
          </a:xfrm>
        </p:grpSpPr>
        <p:sp>
          <p:nvSpPr>
            <p:cNvPr id="260" name="TextBox 259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26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2" name="Right Bracket 261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987824" y="3145537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 rot="5400000">
            <a:off x="5631215" y="1942302"/>
            <a:ext cx="432048" cy="246221"/>
            <a:chOff x="2987824" y="3145537"/>
            <a:chExt cx="576064" cy="328302"/>
          </a:xfrm>
        </p:grpSpPr>
        <p:sp>
          <p:nvSpPr>
            <p:cNvPr id="265" name="TextBox 264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26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7" name="Right Bracket 266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987824" y="3145537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 rot="5400000">
            <a:off x="6393105" y="2230334"/>
            <a:ext cx="432048" cy="246221"/>
            <a:chOff x="2987824" y="3145537"/>
            <a:chExt cx="576064" cy="328302"/>
          </a:xfrm>
        </p:grpSpPr>
        <p:sp>
          <p:nvSpPr>
            <p:cNvPr id="270" name="TextBox 269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27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2" name="Right Bracket 271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987824" y="3145537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grpSp>
        <p:nvGrpSpPr>
          <p:cNvPr id="274" name="Group 273"/>
          <p:cNvGrpSpPr/>
          <p:nvPr/>
        </p:nvGrpSpPr>
        <p:grpSpPr>
          <a:xfrm flipH="1">
            <a:off x="6876256" y="2857500"/>
            <a:ext cx="423664" cy="246221"/>
            <a:chOff x="2987824" y="3145537"/>
            <a:chExt cx="576064" cy="328302"/>
          </a:xfrm>
        </p:grpSpPr>
        <p:sp>
          <p:nvSpPr>
            <p:cNvPr id="275" name="TextBox 274"/>
            <p:cNvSpPr txBox="1"/>
            <p:nvPr/>
          </p:nvSpPr>
          <p:spPr>
            <a:xfrm>
              <a:off x="2987824" y="3186680"/>
              <a:ext cx="504056" cy="24688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solidFill>
                <a:srgbClr val="30EA0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01600" contourW="25400" prstMaterial="matte">
              <a:bevelT w="120650" h="120650" prst="coolSlant"/>
              <a:bevelB w="95250" h="114300"/>
              <a:extrusionClr>
                <a:srgbClr val="FFFF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txBody>
            <a:bodyPr wrap="square" lIns="0" tIns="0" rIns="0" bIns="0" rtlCol="1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FFFF00"/>
                </a:solidFill>
              </a:endParaRPr>
            </a:p>
            <a:p>
              <a:pPr algn="ctr"/>
              <a:endParaRPr lang="he-IL" sz="800" b="1" dirty="0">
                <a:solidFill>
                  <a:srgbClr val="FFFF00"/>
                </a:solidFill>
              </a:endParaRPr>
            </a:p>
          </p:txBody>
        </p:sp>
        <p:pic>
          <p:nvPicPr>
            <p:cNvPr id="27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3433" y="3193539"/>
              <a:ext cx="327637" cy="24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7" name="Right Bracket 276"/>
            <p:cNvSpPr/>
            <p:nvPr/>
          </p:nvSpPr>
          <p:spPr>
            <a:xfrm>
              <a:off x="2987824" y="3186684"/>
              <a:ext cx="46005" cy="246885"/>
            </a:xfrm>
            <a:prstGeom prst="rightBracket">
              <a:avLst/>
            </a:prstGeom>
            <a:solidFill>
              <a:schemeClr val="accent1">
                <a:alpha val="61000"/>
              </a:scheme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987824" y="3145537"/>
              <a:ext cx="576064" cy="328302"/>
            </a:xfrm>
            <a:prstGeom prst="rect">
              <a:avLst/>
            </a:prstGeom>
          </p:spPr>
          <p:txBody>
            <a:bodyPr wrap="square" lIns="72000" rIns="0">
              <a:spAutoFit/>
            </a:bodyPr>
            <a:lstStyle/>
            <a:p>
              <a:pPr algn="ctr" rtl="0"/>
              <a:r>
                <a:rPr lang="en-US" sz="500" b="1" dirty="0" smtClean="0">
                  <a:solidFill>
                    <a:srgbClr val="FFFF00"/>
                  </a:solidFill>
                  <a:effectLst>
                    <a:outerShdw blurRad="50800" dist="38100" dir="2700000" sx="96000" sy="96000" algn="tl" rotWithShape="0">
                      <a:srgbClr val="FFC000">
                        <a:alpha val="40000"/>
                      </a:srgbClr>
                    </a:outerShdw>
                  </a:effectLst>
                </a:rPr>
                <a:t>INGRESS GATE</a:t>
              </a:r>
            </a:p>
          </p:txBody>
        </p:sp>
      </p:grp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Box 148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9 3.63636E-6 C 0.00359 0.00099 0.00682 0.03801 0.0031 0.04578 C 0.00161 0.05272 -0.00992 0.04925 -0.01414 0.04876 C -0.03472 0.04876 -0.05457 0.04611 -0.07527 0.04727 C -0.09226 0.05041 -0.11062 0.0476 -0.12785 0.0481 C -0.15811 0.04661 -0.18701 0.04925 -0.21751 0.04876 C -0.22061 0.04909 -0.22359 0.04909 -0.22669 0.04958 C -0.22979 0.05008 -0.22917 0.05438 -0.23177 0.0557 C -0.22681 0.079 -0.23524 0.08 -0.23301 0.10512 C -0.23338 0.10958 -0.23351 0.13967 -0.23524 0.1433 C -0.23413 0.17041 -0.23438 0.18462 -0.23462 0.21719 C -0.23425 0.23405 -0.23351 0.24694 -0.23301 0.26363 C -0.23264 0.27553 -0.23177 0.29934 -0.23177 0.2995 C -0.23165 0.30958 -0.2319 0.31669 -0.23066 0.32677 C -0.23041 0.32859 -0.22718 0.32892 -0.22607 0.32991 C -0.22272 0.33272 -0.21565 0.33289 -0.21181 0.33438 C -0.18825 0.33272 -0.17026 0.33206 -0.1467 0.33438 C -0.14038 0.33338 -0.14211 0.33818 -0.13691 0.33818 " pathEditMode="relative" rAng="0" ptsTypes="ffffffffffffffffff">
                                      <p:cBhvr>
                                        <p:cTn id="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359 3.63636E-6 C 0.00359 0.00099 0.00682 0.03801 0.0031 0.04578 C 0.00161 0.05272 -0.00992 0.04925 -0.01414 0.04876 C -0.03472 0.04876 -0.05457 0.04611 -0.07527 0.04727 C -0.09226 0.05041 -0.11062 0.0476 -0.12785 0.0481 C -0.15811 0.04661 -0.18701 0.04925 -0.21751 0.04876 C -0.22061 0.04909 -0.22359 0.04909 -0.22669 0.04958 C -0.22979 0.05008 -0.22917 0.05438 -0.23177 0.0557 C -0.22681 0.079 -0.23524 0.08 -0.23301 0.10512 C -0.23338 0.10958 -0.23351 0.13967 -0.23524 0.1433 C -0.23413 0.17041 -0.23438 0.18462 -0.23462 0.21719 C -0.23425 0.23405 -0.23351 0.24694 -0.23301 0.26363 C -0.23264 0.27553 -0.23177 0.29934 -0.23177 0.2995 C -0.23165 0.30958 -0.2319 0.31669 -0.23066 0.32677 C -0.23041 0.32859 -0.22718 0.32892 -0.22607 0.32991 C -0.22272 0.33272 -0.21565 0.33289 -0.21181 0.33438 C -0.18825 0.33272 -0.17026 0.33206 -0.1467 0.33438 C -0.14038 0.33338 -0.14211 0.33818 -0.13691 0.33818 " pathEditMode="relative" rAng="0" ptsTypes="ffffffffffffffffff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9 3.63636E-6 C 0.00359 0.00099 0.00682 0.03801 0.0031 0.04578 C 0.00161 0.05272 -0.00992 0.04925 -0.01414 0.04876 C -0.03472 0.04876 -0.05457 0.04611 -0.07527 0.04727 C -0.09226 0.05041 -0.11062 0.0476 -0.12785 0.0481 C -0.15811 0.04661 -0.18701 0.04925 -0.21751 0.04876 C -0.22061 0.04909 -0.22359 0.04909 -0.22669 0.04958 C -0.22979 0.05008 -0.22917 0.05438 -0.23177 0.0557 C -0.22681 0.079 -0.23524 0.08 -0.23301 0.10512 C -0.23338 0.10958 -0.23351 0.13967 -0.23524 0.1433 C -0.23413 0.17041 -0.23438 0.18462 -0.23462 0.21719 C -0.23425 0.23405 -0.23351 0.24694 -0.23301 0.26363 C -0.23264 0.27553 -0.23177 0.29934 -0.23177 0.2995 C -0.23165 0.30958 -0.2319 0.31669 -0.23066 0.32677 C -0.23041 0.32859 -0.22718 0.32892 -0.22607 0.32991 C -0.22272 0.33272 -0.21565 0.33289 -0.21181 0.33438 C -0.18825 0.33272 -0.17026 0.33206 -0.1467 0.33438 C -0.14038 0.33338 -0.14211 0.33818 -0.13691 0.33818 " pathEditMode="relative" rAng="0" ptsTypes="ffffffffffffffffff">
                                      <p:cBhvr>
                                        <p:cTn id="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359 3.63636E-6 C 0.00359 0.00099 0.00682 0.03801 0.0031 0.04578 C 0.00161 0.05272 -0.00992 0.04925 -0.01414 0.04876 C -0.03472 0.04876 -0.05457 0.04611 -0.07527 0.04727 C -0.09226 0.05041 -0.11062 0.0476 -0.12785 0.0481 C -0.15811 0.04661 -0.18701 0.04925 -0.21751 0.04876 C -0.22061 0.04909 -0.22359 0.04909 -0.22669 0.04958 C -0.22979 0.05008 -0.22917 0.05438 -0.23177 0.0557 C -0.22681 0.079 -0.23524 0.08 -0.23301 0.10512 C -0.23338 0.10958 -0.23351 0.13967 -0.23524 0.1433 C -0.23413 0.17041 -0.23438 0.18462 -0.23462 0.21719 C -0.23425 0.23405 -0.23351 0.24694 -0.23301 0.26363 C -0.23264 0.27553 -0.23177 0.29934 -0.23177 0.2995 C -0.23165 0.30958 -0.2319 0.31669 -0.23066 0.32677 C -0.23041 0.32859 -0.22718 0.32892 -0.22607 0.32991 C -0.22272 0.33272 -0.21565 0.33289 -0.21181 0.33438 C -0.18825 0.33272 -0.17026 0.33206 -0.1467 0.33438 C -0.14038 0.33338 -0.14211 0.33818 -0.13691 0.33818 " pathEditMode="relative" rAng="0" ptsTypes="ffffffffffffffffff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968E-6 -1.07438E-6 C 0.0031 0.0005 0.01314 -0.00016 0.01885 0.00017 C 0.02455 0.0005 0.03112 0.00132 0.03435 0.00165 " pathEditMode="relative" rAng="0" ptsTypes="faf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397E-6 -4.17989E-6 C 0.0031 0.0005 0.00509 0.00067 0.00732 0.00067 C 0.00943 0.001 0.01042 0.00215 0.0129 0.00232 C 0.01538 0.00248 0.02034 0.00215 0.0222 0.00215 " pathEditMode="relative" rAng="0" ptsTypes="faaf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937E-6 -2.39669E-6 C 0.0031 0.0005 -0.00186 0.00909 -0.00186 0.0157 C -0.00223 0.02199 -0.00285 0.03273 -0.00248 0.03769 " pathEditMode="relative" rAng="0" ptsTypes="faf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95868E-6 C 0.0031 0.00049 0.0026 0.01355 0.00322 0.02181 C 0.00384 0.03008 0.00359 0.04413 0.00372 0.04991 " pathEditMode="relative" rAng="0" ptsTypes="faf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149 C -0.00024 0.00149 -0.00645 0.00132 -0.01066 0.00132 C -0.01488 0.00132 -0.02219 0.00132 -0.02529 0.00132 " pathEditMode="relative" rAng="0" ptsTypes="faf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3175E-6 5.29101E-7 C -0.00187 0.0048 -0.00236 0.02199 0.00322 0.02662 C 0.00396 0.02811 0.00446 0.02894 0.0057 0.0296 C 0.00594 0.03009 0.00656 0.03092 0.00656 0.03092 " pathEditMode="relative" ptsTypes="fffA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3 0.00297 C 0.00533 0.00347 0.0026 0.01504 0.00273 0.02364 C 0.00285 0.03125 0.00273 0.04183 0.00273 0.04828 " pathEditMode="relative" rAng="0" ptsTypes="faf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746E-6 1.5873E-7 C 0.0031 0.0005 0.00261 0.01356 0.00323 0.02183 C 0.00348 0.0286 0.00124 0.03456 0.00137 0.04034 " pathEditMode="relative" rAng="0" ptsTypes="faf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  <p:bldP spid="75" grpId="0" animBg="1"/>
      <p:bldP spid="81" grpId="0" animBg="1"/>
      <p:bldP spid="83" grpId="0" animBg="1"/>
      <p:bldP spid="64" grpId="0" animBg="1"/>
      <p:bldP spid="65" grpId="0" animBg="1"/>
      <p:bldP spid="73" grpId="0" animBg="1"/>
      <p:bldP spid="98" grpId="0" animBg="1"/>
      <p:bldP spid="99" grpId="0" animBg="1"/>
      <p:bldP spid="101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SAFECOM_2\Pictures\IGDA1510TA-J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7260"/>
            <a:ext cx="3103208" cy="25922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55576" y="3361556"/>
            <a:ext cx="3950153" cy="1292342"/>
          </a:xfrm>
          <a:prstGeom prst="rect">
            <a:avLst/>
          </a:prstGeom>
        </p:spPr>
        <p:txBody>
          <a:bodyPr wrap="square" lIns="60643" tIns="30322" rIns="60643" bIns="30322">
            <a:spAutoFit/>
          </a:bodyPr>
          <a:lstStyle/>
          <a:p>
            <a:pPr algn="just" rtl="0"/>
            <a:r>
              <a:rPr lang="en-US" sz="1600" dirty="0" smtClean="0"/>
              <a:t>Ingress Gate technology blocks upstream noise by &gt; 28 dB and eliminates the “Funneling Effect”. Enables a clean and free upstream path for maximizing Internet performance.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5252"/>
            <a:ext cx="35525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Callout 1 (Border and Accent Bar) 12"/>
          <p:cNvSpPr/>
          <p:nvPr/>
        </p:nvSpPr>
        <p:spPr bwMode="auto">
          <a:xfrm>
            <a:off x="7668344" y="1273324"/>
            <a:ext cx="1080120" cy="648072"/>
          </a:xfrm>
          <a:prstGeom prst="accentBorderCallout1">
            <a:avLst>
              <a:gd name="adj1" fmla="val 18750"/>
              <a:gd name="adj2" fmla="val -8333"/>
              <a:gd name="adj3" fmla="val 55528"/>
              <a:gd name="adj4" fmla="val -188875"/>
            </a:avLst>
          </a:prstGeom>
          <a:solidFill>
            <a:srgbClr val="FFFF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UPSTREAM</a:t>
            </a:r>
            <a:r>
              <a:rPr lang="en-US" sz="1100" baseline="0" dirty="0"/>
              <a:t> </a:t>
            </a:r>
            <a:r>
              <a:rPr lang="en-US" sz="1100" baseline="0" dirty="0" smtClean="0"/>
              <a:t>ON</a:t>
            </a:r>
          </a:p>
          <a:p>
            <a:pPr algn="ctr"/>
            <a:r>
              <a:rPr lang="en-US" dirty="0" smtClean="0"/>
              <a:t>Upstream RF-Pass</a:t>
            </a:r>
            <a:endParaRPr lang="en-US" sz="1100" dirty="0"/>
          </a:p>
        </p:txBody>
      </p:sp>
      <p:sp>
        <p:nvSpPr>
          <p:cNvPr id="14" name="Line Callout 1 (Border and Accent Bar) 13"/>
          <p:cNvSpPr/>
          <p:nvPr/>
        </p:nvSpPr>
        <p:spPr bwMode="auto">
          <a:xfrm>
            <a:off x="7740352" y="2209428"/>
            <a:ext cx="1008112" cy="646981"/>
          </a:xfrm>
          <a:prstGeom prst="accentBorderCallout1">
            <a:avLst>
              <a:gd name="adj1" fmla="val 18750"/>
              <a:gd name="adj2" fmla="val -8333"/>
              <a:gd name="adj3" fmla="val 157601"/>
              <a:gd name="adj4" fmla="val -201828"/>
            </a:avLst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UPSTREAM</a:t>
            </a:r>
            <a:r>
              <a:rPr lang="en-US" sz="1100" baseline="0" dirty="0"/>
              <a:t> </a:t>
            </a:r>
            <a:r>
              <a:rPr lang="en-US" sz="1100" baseline="0" dirty="0" smtClean="0"/>
              <a:t>OFF/ Upstream RF Noise Blocked  </a:t>
            </a:r>
            <a:endParaRPr lang="en-US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418000"/>
            <a:ext cx="4536504" cy="2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1960" y="5376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Tel +972-544311933 / Fax +972-9-7968033 / </a:t>
            </a:r>
          </a:p>
          <a:p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Habustan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i="1" spc="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900" b="1" i="1" spc="100" dirty="0" smtClean="0">
                <a:latin typeface="Arial" pitchFamily="34" charset="0"/>
                <a:cs typeface="Arial" pitchFamily="34" charset="0"/>
              </a:rPr>
              <a:t> (PO 132) / Israel 40691/ E-mail david@safecom.tv</a:t>
            </a:r>
            <a:endParaRPr lang="en-US" sz="900" b="1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82520"/>
            <a:ext cx="9144000" cy="4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34788C2-9A0C-436F-9576-66893A4F99C7}"/>
  <p:tag name="ISPRING_RESOURCE_FOLDER" val="E:\דודי-גיבוי\Blocking upstream noise - INGRES GATE TECHNOLOGY\"/>
  <p:tag name="ISPRING_PRESENTATION_PATH" val="E:\דודי-גיבוי\Blocking upstream noise - INGRES GATE TECHNOLOGY.pptx"/>
  <p:tag name="ISPRING_PROJECT_FOLDER_UPDATED" val="1"/>
  <p:tag name="FLASHSPRING_ZOOM_TAG" val="72"/>
  <p:tag name="ISPRING_PRESENTATION_INFO_2" val="&lt;?xml version=&quot;1.0&quot; encoding=&quot;UTF-8&quot; standalone=&quot;no&quot; ?&gt;&#10;&lt;presentation2&gt;&#10;&#10;  &lt;slides&gt;&#10;    &lt;slide id=&quot;{0245DBE2-6D5E-4232-BB54-EFC1BF015C27}&quot; pptId=&quot;292&quot;/&gt;&#10;    &lt;slide id=&quot;{41E5417F-D7A6-4E5F-8848-CACFDA1C8CD5}&quot; pptId=&quot;324&quot;/&gt;&#10;    &lt;slide id=&quot;{3189811D-5AE1-4D2F-8BBB-005E94BCFABE}&quot; pptId=&quot;320&quot;/&gt;&#10;    &lt;slide id=&quot;{89E309B0-5830-478F-9DB2-80B564FA156F}&quot; pptId=&quot;321&quot;/&gt;&#10;    &lt;slide id=&quot;{FC38BD05-4B39-4B31-A74C-703B1A29C0F0}&quot; pptId=&quot;322&quot;/&gt;&#10;    &lt;slide id=&quot;{1D643158-8BAF-40E2-AF06-C63A99C91652}&quot; pptId=&quot;325&quot;/&gt;&#10;    &lt;slide id=&quot;{E0C43C58-CF77-49A3-8285-DC4DDE8FF16F}&quot; pptId=&quot;326&quot;/&gt;&#10;    &lt;slide id=&quot;{7DFCA2A5-241D-47B9-97D1-FC7AEF07BF13}&quot; pptId=&quot;327&quot;/&gt;&#10;    &lt;slide id=&quot;{BB0CBEA0-1B04-4334-92B4-7FA07CC37A76}&quot; pptId=&quot;328&quot;/&gt;&#10;    &lt;slide id=&quot;{2E8163AB-E284-44BE-9185-176E61D4C74C}&quot; pptId=&quot;309&quot;/&gt;&#10;    &lt;slide id=&quot;{6ED5F0F1-F823-4D3A-A8FD-3629C0EE1DBA}&quot; pptId=&quot;319&quot;/&gt;&#10;    &lt;slide id=&quot;{4F5C26D7-A223-4BCE-B74A-A22914F1CFD0}&quot; pptId=&quot;311&quot;/&gt;&#10;    &lt;slide id=&quot;{81980AAC-C53B-4F4E-93D1-EC9CC7F8C543}&quot; pptId=&quot;315&quot;/&gt;&#10;    &lt;slide id=&quot;{C476A9EA-1F8D-450E-A22D-9364C058F722}&quot; pptId=&quot;317&quot;/&gt;&#10;    &lt;slide id=&quot;{D933E4CB-CC34-43FF-BBD7-2FA5EA77F3E9}&quot; pptId=&quot;300&quot;/&gt;&#10;    &lt;slide id=&quot;{0C9C668E-D173-4220-9117-1275260B6848}&quot; pptId=&quot;329&quot;/&gt;&#10;    &lt;slide id=&quot;{BA605BD2-B9C4-4882-862D-717CFD1E53E8}&quot; pptId=&quot;313&quot;/&gt;&#10;  &lt;/slides&gt;&#10;&#10;  &lt;narration&gt;&#10;    &lt;audioTracks/&gt;&#10;    &lt;videoTracks/&gt;&#10;  &lt;/narration&gt;&#10;&#10;&lt;/presentation2&gt;&#10;"/>
  <p:tag name="ISPRING_PRESENTATION_TITLE" val="Blocking upstream noise - INGRES GATE TECHNOLOGY"/>
  <p:tag name="ISPRING_SCORM_RATE_SLIDES" val="1"/>
  <p:tag name="ISPRING_SCORM_RATE_QUIZZES" val="0"/>
  <p:tag name="ISPRING_SCORM_PASSING_SCORE" val="100.000000"/>
  <p:tag name="ISPRING_ULTRA_SCORM_COURSE_ID" val="D2C2B0A3-1306-45B4-A9AE-61A7AAE370D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דודי-גיבוי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B0CBEA0-1B04-4334-92B4-7FA07CC37A76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E8163AB-E284-44BE-9185-176E61D4C74C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ED5F0F1-F823-4D3A-A8FD-3629C0EE1DBA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F5C26D7-A223-4BCE-B74A-A22914F1CFD0}"/>
  <p:tag name="GENSWF_ADVANCE_TIME" val="12.001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1980AAC-C53B-4F4E-93D1-EC9CC7F8C543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476A9EA-1F8D-450E-A22D-9364C058F722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933E4CB-CC34-43FF-BBD7-2FA5EA77F3E9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C9C668E-D173-4220-9117-1275260B6848}"/>
  <p:tag name="GENSWF_ADVANCE_TIME" val="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A605BD2-B9C4-4882-862D-717CFD1E53E8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245DBE2-6D5E-4232-BB54-EFC1BF015C27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1E5417F-D7A6-4E5F-8848-CACFDA1C8CD5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189811D-5AE1-4D2F-8BBB-005E94BCFABE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9E309B0-5830-478F-9DB2-80B564FA156F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38BD05-4B39-4B31-A74C-703B1A29C0F0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D643158-8BAF-40E2-AF06-C63A99C91652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0C43C58-CF77-49A3-8285-DC4DDE8FF16F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DFCA2A5-241D-47B9-97D1-FC7AEF07BF13}"/>
  <p:tag name="GENSWF_ADVANCE_TIME" val="5"/>
  <p:tag name="ISPRING_CUSTOM_TIMING_USED" val="1"/>
</p:tagLst>
</file>

<file path=ppt/theme/theme1.xml><?xml version="1.0" encoding="utf-8"?>
<a:theme xmlns:a="http://schemas.openxmlformats.org/drawingml/2006/main" name="Safe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Safecom</Template>
  <TotalTime>1773</TotalTime>
  <Words>1232</Words>
  <Application>Microsoft Office PowerPoint</Application>
  <PresentationFormat>‫הצגה על המסך (16:10)</PresentationFormat>
  <Paragraphs>280</Paragraphs>
  <Slides>17</Slides>
  <Notes>17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Safecom</vt:lpstr>
      <vt:lpstr>   Safecom INGRESS GATE technology (US,EP Patent) 28dB UPSTREAM  RF &amp; INGRESS NOISE BLOCKER Solving the “Funneling Effect” at HFC &amp; RFoG networks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Competitive analysis</vt:lpstr>
      <vt:lpstr>Safecom’s  IngressGate™ (US,EP Patent .)  vs. Opposite Phase 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Blocking upstream noise - INGRES GATE TECHNOLOGY</dc:title>
  <dc:creator>admin</dc:creator>
  <cp:lastModifiedBy>Admin</cp:lastModifiedBy>
  <cp:revision>109</cp:revision>
  <dcterms:created xsi:type="dcterms:W3CDTF">2010-01-13T15:10:39Z</dcterms:created>
  <dcterms:modified xsi:type="dcterms:W3CDTF">2018-02-15T06:56:50Z</dcterms:modified>
</cp:coreProperties>
</file>